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88" r:id="rId4"/>
    <p:sldId id="289" r:id="rId5"/>
    <p:sldId id="291" r:id="rId6"/>
    <p:sldId id="290" r:id="rId7"/>
    <p:sldId id="295" r:id="rId8"/>
    <p:sldId id="292" r:id="rId9"/>
    <p:sldId id="296" r:id="rId10"/>
    <p:sldId id="293" r:id="rId11"/>
    <p:sldId id="297" r:id="rId12"/>
    <p:sldId id="298" r:id="rId13"/>
    <p:sldId id="294" r:id="rId14"/>
    <p:sldId id="299" r:id="rId15"/>
    <p:sldId id="300" r:id="rId16"/>
    <p:sldId id="305" r:id="rId17"/>
    <p:sldId id="301" r:id="rId18"/>
    <p:sldId id="304" r:id="rId19"/>
    <p:sldId id="302" r:id="rId20"/>
    <p:sldId id="303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24" userDrawn="1">
          <p15:clr>
            <a:srgbClr val="A4A3A4"/>
          </p15:clr>
        </p15:guide>
        <p15:guide id="4" orient="horz" pos="3984" userDrawn="1">
          <p15:clr>
            <a:srgbClr val="A4A3A4"/>
          </p15:clr>
        </p15:guide>
        <p15:guide id="5" pos="192" userDrawn="1">
          <p15:clr>
            <a:srgbClr val="A4A3A4"/>
          </p15:clr>
        </p15:guide>
        <p15:guide id="6" pos="74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450" autoAdjust="0"/>
  </p:normalViewPr>
  <p:slideViewPr>
    <p:cSldViewPr snapToGrid="0" showGuides="1">
      <p:cViewPr varScale="1">
        <p:scale>
          <a:sx n="77" d="100"/>
          <a:sy n="77" d="100"/>
        </p:scale>
        <p:origin x="864" y="62"/>
      </p:cViewPr>
      <p:guideLst>
        <p:guide orient="horz" pos="2304"/>
        <p:guide pos="3840"/>
        <p:guide orient="horz" pos="624"/>
        <p:guide orient="horz" pos="3984"/>
        <p:guide pos="192"/>
        <p:guide pos="74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F3C9-4B95-454B-89E2-3B303FD10E72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77555-6C30-49BB-9899-BEC6BEC946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4FXhqFqvdV8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alytic-data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4FXhqFqvdV8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alytic-data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4FXhqFqvdV8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alytic-data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4FXhqFqvdV8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alytic-data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4FXhqFqvdV8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analytic-data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8F722-1894-4AAF-CFAE-DEB1B1D2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F8AF0-DBA1-2719-DDDE-C6D2D85FE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ECEBE-9700-1DBC-D3FB-7E2FBDFF7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3EBD6-F546-07AB-092C-5E23C7C10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04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44B30-85C1-CA83-59A0-29F770A8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B56393-F6BF-1C6D-039A-B828C2D2D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B2380-C9AE-FC0C-0FA6-D6EBB7FE2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B6C1-D81B-D89A-0A88-640E5C273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6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0FE1-388D-E563-DCD3-5219D7ED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4E096-0745-C5F8-21A4-320F8E0B2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7770D-B392-A29B-3AF9-DB494F591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DC76C-3CF7-DE96-0437-8468EB4BF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72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AC769-5032-E27A-822E-91AA689A4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81590-1F25-B840-4509-CDF8411113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F36401-0779-80FD-0C08-346C777AB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06F43-AB0F-4FE0-9A5B-1C7040F24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8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C7327-2E03-9C69-C175-D0A79E2FB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C8137-7942-D161-2475-0B43AC5C8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1C363-C095-16E9-B6F9-CF5A0FD1C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C243-DEBF-33A0-9665-96D89A1A4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BBC6-E1D1-27AC-6577-7C0CB43B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1C8E1-58D6-96BF-3947-F97B3EE40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3C96E-1409-3900-93F7-1AF692C20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D499F-C91E-0E4D-D505-0495B3CDB7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rawpixel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77555-6C30-49BB-9899-BEC6BEC946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87F9-1CC0-4CD5-A1D0-0016CF5AF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805EA-E16C-4645-A502-BF4180234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83304-F661-4110-9A9C-4F9EC043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C23A2-37F3-41FF-BDB8-D7994933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CB920-D6F3-4915-ADA9-B3EAF154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8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F668-EAA0-4800-BD35-436F9CD9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26215-2A3F-412C-B576-5C74A248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94EB-E813-41BC-9F26-40B275DB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91141-1424-4182-A22A-3C000F81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CF8B8-0396-429D-85CF-A5289333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F664A-50F3-430B-BAE2-96A2C8F8E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B61C7-50AA-4819-A72A-14296F6E5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ECF52-6CAC-413F-97B4-D52FA993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7653F-F89E-4701-88BE-DA51B6A1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22DBA-99DF-4A2A-8A8B-1371FC89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0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0055-722A-4E64-8C64-04512836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C758A-EAF2-4C51-8091-60595E6EF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17177-1D7A-4D7B-B936-CA4EFC8B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AF2E8-71BE-4C63-9F16-36808C93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2FFCA-3669-4417-B657-7F0A3CFF3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22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F065-E7F7-4905-94EC-7F295321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CDA04-2151-42EB-B1BF-76BDA78C2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69B81-1DA2-445B-82BE-30BE686A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0856B-E652-4081-AD39-469A8153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A2E0B-7A57-452E-B0E4-C4E47F17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6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67D7-4269-433D-AA43-B091C243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576EF-20F1-47E2-9DA8-FA99B90D3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B7DE3-2797-4305-B64B-58C8A82EB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770DF-AD93-40F9-AAC5-3F5811A6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F4105-B860-47B7-8C8F-3DE9873C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4AF93-70C2-4C5E-B701-59F54DADE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3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F757-102F-4250-9730-C4DC261A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20F6E-8FDF-4433-AAAF-650AE753A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C74B6-266D-4252-844C-335006512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2737A-60BC-488E-82BA-DCD59EE3F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7955A-2961-44F3-87D4-96A219865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44067-9174-44D6-A016-EDD5754D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F5EAC-31DC-4FB7-8D2B-104258A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E7E09-3292-43D4-8CE1-1658ADEF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6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AD91-CF42-41BA-A273-266E2FE05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C4FA0-8A84-4990-984C-A607D0E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7EC59-26B2-4825-8A25-CAF935CD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27BD-2BE8-4BAD-8BFA-87DA4DF1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7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262C0-E6F2-4098-B219-6DD36FDF6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7C0EC-63CA-4BA0-88AA-C8EEE221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6C036-A5F0-4EF4-8B3D-F3827371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B2C9FDD9-C38A-41B9-9577-0C3AE47FB016}"/>
              </a:ext>
            </a:extLst>
          </p:cNvPr>
          <p:cNvSpPr/>
          <p:nvPr userDrawn="1"/>
        </p:nvSpPr>
        <p:spPr>
          <a:xfrm>
            <a:off x="10420350" y="0"/>
            <a:ext cx="1504950" cy="68580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4E67D-3474-4B1B-BA5E-27ADCBDFC91C}"/>
              </a:ext>
            </a:extLst>
          </p:cNvPr>
          <p:cNvGrpSpPr/>
          <p:nvPr userDrawn="1"/>
        </p:nvGrpSpPr>
        <p:grpSpPr>
          <a:xfrm>
            <a:off x="742950" y="-1924050"/>
            <a:ext cx="10706100" cy="10706100"/>
            <a:chOff x="3117850" y="450850"/>
            <a:chExt cx="5956300" cy="5956300"/>
          </a:xfrm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B8C86559-13A2-454F-990E-B12145F5A764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8246C7C4-6E4D-4D12-B4FF-98EEA9D8207E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>
                  <a:lumMod val="60000"/>
                  <a:lumOff val="4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216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F6F1-ED75-4FA9-A771-74DCA025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4FC0-5C90-41BE-8B84-00B1E8A09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325D4-CBA0-4954-9BD7-9938CCBC8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F63AF-56F8-4981-9B8B-C0FCB57C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E2066-DFB0-4E10-8274-48DB3B21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6D5D2-6FB8-407C-BF27-63244526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B2B5-8D7A-488D-B93A-FA1CBB3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A23307-ADEE-40CE-8F1C-D80D87A6F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30F3C-0EB6-4C86-9625-DFE54BDDF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D6082-349D-4704-AD56-51B4DF4D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75695-92DA-45E6-AD62-1414BC28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EA539-BB9A-47C2-8487-D1DCD1A6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322BF-A0CB-4BD9-93C6-5090B0F5E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F189-D9C4-4200-8BAE-69BE0555D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AE5DB-31BD-46F4-AB91-D71BC0D9C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E3B23-9541-427B-BF30-19ED32D997BD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55E40-21B3-4508-A31E-3B9F3CBDD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B1AD-BD55-45DD-9433-58FE5A6CF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7FB-DB05-4EC1-88BB-396A86FF9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0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sv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6.png"/><Relationship Id="rId15" Type="http://schemas.openxmlformats.org/officeDocument/2006/relationships/image" Target="../media/image22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6FF79-B86E-4236-B1E1-2CC8D7A93A13}"/>
              </a:ext>
            </a:extLst>
          </p:cNvPr>
          <p:cNvSpPr/>
          <p:nvPr/>
        </p:nvSpPr>
        <p:spPr>
          <a:xfrm>
            <a:off x="0" y="-5951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4A7B52A-5D5A-4F37-980B-0128C45F41A9}"/>
              </a:ext>
            </a:extLst>
          </p:cNvPr>
          <p:cNvSpPr/>
          <p:nvPr/>
        </p:nvSpPr>
        <p:spPr>
          <a:xfrm>
            <a:off x="3489325" y="0"/>
            <a:ext cx="5213350" cy="6858000"/>
          </a:xfrm>
          <a:prstGeom prst="parallelogram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69BE3C-1619-415A-9E3C-2DEEADA3DD7C}"/>
              </a:ext>
            </a:extLst>
          </p:cNvPr>
          <p:cNvGrpSpPr/>
          <p:nvPr/>
        </p:nvGrpSpPr>
        <p:grpSpPr>
          <a:xfrm>
            <a:off x="3117850" y="450850"/>
            <a:ext cx="5956300" cy="5956300"/>
            <a:chOff x="3117850" y="450850"/>
            <a:chExt cx="5956300" cy="59563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8CB1462-35A6-4F6E-B544-52127A6ACAB1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0C2CA115-E1AA-4356-9747-4131E0A3902D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7">
            <a:extLst>
              <a:ext uri="{FF2B5EF4-FFF2-40B4-BE49-F238E27FC236}">
                <a16:creationId xmlns:a16="http://schemas.microsoft.com/office/drawing/2014/main" id="{C53C13B8-FA86-4DB1-8110-2BE8C0A3EFBF}"/>
              </a:ext>
            </a:extLst>
          </p:cNvPr>
          <p:cNvSpPr txBox="1">
            <a:spLocks/>
          </p:cNvSpPr>
          <p:nvPr/>
        </p:nvSpPr>
        <p:spPr>
          <a:xfrm>
            <a:off x="3200400" y="3118350"/>
            <a:ext cx="5794513" cy="6093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Customer Segmentation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B98E0-B0CD-47E1-A090-1305A4C049B9}"/>
              </a:ext>
            </a:extLst>
          </p:cNvPr>
          <p:cNvSpPr/>
          <p:nvPr/>
        </p:nvSpPr>
        <p:spPr>
          <a:xfrm>
            <a:off x="5734050" y="3860199"/>
            <a:ext cx="7239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15AAB-1C4D-49D3-81A3-E3D8E3EE0DB5}"/>
              </a:ext>
            </a:extLst>
          </p:cNvPr>
          <p:cNvSpPr txBox="1"/>
          <p:nvPr/>
        </p:nvSpPr>
        <p:spPr>
          <a:xfrm>
            <a:off x="3886201" y="4158336"/>
            <a:ext cx="4419600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G Coffee Shop </a:t>
            </a:r>
          </a:p>
          <a:p>
            <a:pPr algn="ctr">
              <a:buClr>
                <a:schemeClr val="accent1"/>
              </a:buClr>
            </a:pPr>
            <a:endParaRPr lang="en-US" sz="1400" dirty="0">
              <a:solidFill>
                <a:schemeClr val="bg1"/>
              </a:solidFill>
            </a:endParaRPr>
          </a:p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Arya Adhy</a:t>
            </a:r>
          </a:p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Data Science Batch 38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3D5828-3B04-4206-8F83-9B7DC41C46B4}"/>
              </a:ext>
            </a:extLst>
          </p:cNvPr>
          <p:cNvGrpSpPr/>
          <p:nvPr/>
        </p:nvGrpSpPr>
        <p:grpSpPr>
          <a:xfrm>
            <a:off x="5759087" y="2053333"/>
            <a:ext cx="673828" cy="673128"/>
            <a:chOff x="-6280150" y="376238"/>
            <a:chExt cx="6115050" cy="6108700"/>
          </a:xfrm>
          <a:solidFill>
            <a:schemeClr val="accent4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A0CE841-6610-4B52-879B-22F3A1A86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0150" y="376238"/>
              <a:ext cx="6115050" cy="6108700"/>
            </a:xfrm>
            <a:custGeom>
              <a:avLst/>
              <a:gdLst>
                <a:gd name="T0" fmla="*/ 2036 w 2048"/>
                <a:gd name="T1" fmla="*/ 376 h 2048"/>
                <a:gd name="T2" fmla="*/ 1672 w 2048"/>
                <a:gd name="T3" fmla="*/ 12 h 2048"/>
                <a:gd name="T4" fmla="*/ 1644 w 2048"/>
                <a:gd name="T5" fmla="*/ 0 h 2048"/>
                <a:gd name="T6" fmla="*/ 456 w 2048"/>
                <a:gd name="T7" fmla="*/ 0 h 2048"/>
                <a:gd name="T8" fmla="*/ 336 w 2048"/>
                <a:gd name="T9" fmla="*/ 120 h 2048"/>
                <a:gd name="T10" fmla="*/ 336 w 2048"/>
                <a:gd name="T11" fmla="*/ 196 h 2048"/>
                <a:gd name="T12" fmla="*/ 0 w 2048"/>
                <a:gd name="T13" fmla="*/ 688 h 2048"/>
                <a:gd name="T14" fmla="*/ 40 w 2048"/>
                <a:gd name="T15" fmla="*/ 728 h 2048"/>
                <a:gd name="T16" fmla="*/ 528 w 2048"/>
                <a:gd name="T17" fmla="*/ 728 h 2048"/>
                <a:gd name="T18" fmla="*/ 568 w 2048"/>
                <a:gd name="T19" fmla="*/ 688 h 2048"/>
                <a:gd name="T20" fmla="*/ 568 w 2048"/>
                <a:gd name="T21" fmla="*/ 200 h 2048"/>
                <a:gd name="T22" fmla="*/ 528 w 2048"/>
                <a:gd name="T23" fmla="*/ 160 h 2048"/>
                <a:gd name="T24" fmla="*/ 416 w 2048"/>
                <a:gd name="T25" fmla="*/ 172 h 2048"/>
                <a:gd name="T26" fmla="*/ 416 w 2048"/>
                <a:gd name="T27" fmla="*/ 120 h 2048"/>
                <a:gd name="T28" fmla="*/ 456 w 2048"/>
                <a:gd name="T29" fmla="*/ 80 h 2048"/>
                <a:gd name="T30" fmla="*/ 1604 w 2048"/>
                <a:gd name="T31" fmla="*/ 80 h 2048"/>
                <a:gd name="T32" fmla="*/ 1604 w 2048"/>
                <a:gd name="T33" fmla="*/ 324 h 2048"/>
                <a:gd name="T34" fmla="*/ 1724 w 2048"/>
                <a:gd name="T35" fmla="*/ 444 h 2048"/>
                <a:gd name="T36" fmla="*/ 1968 w 2048"/>
                <a:gd name="T37" fmla="*/ 444 h 2048"/>
                <a:gd name="T38" fmla="*/ 1968 w 2048"/>
                <a:gd name="T39" fmla="*/ 1928 h 2048"/>
                <a:gd name="T40" fmla="*/ 1928 w 2048"/>
                <a:gd name="T41" fmla="*/ 1968 h 2048"/>
                <a:gd name="T42" fmla="*/ 456 w 2048"/>
                <a:gd name="T43" fmla="*/ 1968 h 2048"/>
                <a:gd name="T44" fmla="*/ 416 w 2048"/>
                <a:gd name="T45" fmla="*/ 1928 h 2048"/>
                <a:gd name="T46" fmla="*/ 416 w 2048"/>
                <a:gd name="T47" fmla="*/ 1585 h 2048"/>
                <a:gd name="T48" fmla="*/ 376 w 2048"/>
                <a:gd name="T49" fmla="*/ 1545 h 2048"/>
                <a:gd name="T50" fmla="*/ 336 w 2048"/>
                <a:gd name="T51" fmla="*/ 1585 h 2048"/>
                <a:gd name="T52" fmla="*/ 336 w 2048"/>
                <a:gd name="T53" fmla="*/ 1928 h 2048"/>
                <a:gd name="T54" fmla="*/ 456 w 2048"/>
                <a:gd name="T55" fmla="*/ 2048 h 2048"/>
                <a:gd name="T56" fmla="*/ 1928 w 2048"/>
                <a:gd name="T57" fmla="*/ 2048 h 2048"/>
                <a:gd name="T58" fmla="*/ 2048 w 2048"/>
                <a:gd name="T59" fmla="*/ 1928 h 2048"/>
                <a:gd name="T60" fmla="*/ 2048 w 2048"/>
                <a:gd name="T61" fmla="*/ 404 h 2048"/>
                <a:gd name="T62" fmla="*/ 2036 w 2048"/>
                <a:gd name="T63" fmla="*/ 376 h 2048"/>
                <a:gd name="T64" fmla="*/ 488 w 2048"/>
                <a:gd name="T65" fmla="*/ 648 h 2048"/>
                <a:gd name="T66" fmla="*/ 82 w 2048"/>
                <a:gd name="T67" fmla="*/ 648 h 2048"/>
                <a:gd name="T68" fmla="*/ 488 w 2048"/>
                <a:gd name="T69" fmla="*/ 242 h 2048"/>
                <a:gd name="T70" fmla="*/ 488 w 2048"/>
                <a:gd name="T71" fmla="*/ 648 h 2048"/>
                <a:gd name="T72" fmla="*/ 1684 w 2048"/>
                <a:gd name="T73" fmla="*/ 324 h 2048"/>
                <a:gd name="T74" fmla="*/ 1684 w 2048"/>
                <a:gd name="T75" fmla="*/ 137 h 2048"/>
                <a:gd name="T76" fmla="*/ 1911 w 2048"/>
                <a:gd name="T77" fmla="*/ 364 h 2048"/>
                <a:gd name="T78" fmla="*/ 1724 w 2048"/>
                <a:gd name="T79" fmla="*/ 364 h 2048"/>
                <a:gd name="T80" fmla="*/ 1684 w 2048"/>
                <a:gd name="T81" fmla="*/ 3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8" h="2048">
                  <a:moveTo>
                    <a:pt x="2036" y="376"/>
                  </a:moveTo>
                  <a:cubicBezTo>
                    <a:pt x="1672" y="12"/>
                    <a:pt x="1672" y="12"/>
                    <a:pt x="1672" y="12"/>
                  </a:cubicBezTo>
                  <a:cubicBezTo>
                    <a:pt x="1665" y="4"/>
                    <a:pt x="1655" y="0"/>
                    <a:pt x="164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390" y="0"/>
                    <a:pt x="336" y="54"/>
                    <a:pt x="336" y="120"/>
                  </a:cubicBezTo>
                  <a:cubicBezTo>
                    <a:pt x="336" y="196"/>
                    <a:pt x="336" y="196"/>
                    <a:pt x="336" y="196"/>
                  </a:cubicBezTo>
                  <a:cubicBezTo>
                    <a:pt x="140" y="273"/>
                    <a:pt x="0" y="465"/>
                    <a:pt x="0" y="688"/>
                  </a:cubicBezTo>
                  <a:cubicBezTo>
                    <a:pt x="0" y="710"/>
                    <a:pt x="18" y="728"/>
                    <a:pt x="40" y="728"/>
                  </a:cubicBezTo>
                  <a:cubicBezTo>
                    <a:pt x="528" y="728"/>
                    <a:pt x="528" y="728"/>
                    <a:pt x="528" y="728"/>
                  </a:cubicBezTo>
                  <a:cubicBezTo>
                    <a:pt x="550" y="728"/>
                    <a:pt x="568" y="710"/>
                    <a:pt x="568" y="688"/>
                  </a:cubicBezTo>
                  <a:cubicBezTo>
                    <a:pt x="568" y="200"/>
                    <a:pt x="568" y="200"/>
                    <a:pt x="568" y="200"/>
                  </a:cubicBezTo>
                  <a:cubicBezTo>
                    <a:pt x="568" y="178"/>
                    <a:pt x="550" y="160"/>
                    <a:pt x="528" y="160"/>
                  </a:cubicBezTo>
                  <a:cubicBezTo>
                    <a:pt x="490" y="160"/>
                    <a:pt x="452" y="164"/>
                    <a:pt x="416" y="172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16" y="98"/>
                    <a:pt x="434" y="80"/>
                    <a:pt x="456" y="80"/>
                  </a:cubicBezTo>
                  <a:cubicBezTo>
                    <a:pt x="1604" y="80"/>
                    <a:pt x="1604" y="80"/>
                    <a:pt x="1604" y="80"/>
                  </a:cubicBezTo>
                  <a:cubicBezTo>
                    <a:pt x="1604" y="324"/>
                    <a:pt x="1604" y="324"/>
                    <a:pt x="1604" y="324"/>
                  </a:cubicBezTo>
                  <a:cubicBezTo>
                    <a:pt x="1604" y="390"/>
                    <a:pt x="1658" y="444"/>
                    <a:pt x="1724" y="444"/>
                  </a:cubicBezTo>
                  <a:cubicBezTo>
                    <a:pt x="1968" y="444"/>
                    <a:pt x="1968" y="444"/>
                    <a:pt x="1968" y="444"/>
                  </a:cubicBezTo>
                  <a:cubicBezTo>
                    <a:pt x="1968" y="1928"/>
                    <a:pt x="1968" y="1928"/>
                    <a:pt x="1968" y="1928"/>
                  </a:cubicBezTo>
                  <a:cubicBezTo>
                    <a:pt x="1968" y="1950"/>
                    <a:pt x="1950" y="1968"/>
                    <a:pt x="1928" y="1968"/>
                  </a:cubicBezTo>
                  <a:cubicBezTo>
                    <a:pt x="456" y="1968"/>
                    <a:pt x="456" y="1968"/>
                    <a:pt x="456" y="1968"/>
                  </a:cubicBezTo>
                  <a:cubicBezTo>
                    <a:pt x="434" y="1968"/>
                    <a:pt x="416" y="1950"/>
                    <a:pt x="416" y="1928"/>
                  </a:cubicBezTo>
                  <a:cubicBezTo>
                    <a:pt x="416" y="1585"/>
                    <a:pt x="416" y="1585"/>
                    <a:pt x="416" y="1585"/>
                  </a:cubicBezTo>
                  <a:cubicBezTo>
                    <a:pt x="416" y="1563"/>
                    <a:pt x="398" y="1545"/>
                    <a:pt x="376" y="1545"/>
                  </a:cubicBezTo>
                  <a:cubicBezTo>
                    <a:pt x="354" y="1545"/>
                    <a:pt x="336" y="1563"/>
                    <a:pt x="336" y="1585"/>
                  </a:cubicBezTo>
                  <a:cubicBezTo>
                    <a:pt x="336" y="1928"/>
                    <a:pt x="336" y="1928"/>
                    <a:pt x="336" y="1928"/>
                  </a:cubicBezTo>
                  <a:cubicBezTo>
                    <a:pt x="336" y="1994"/>
                    <a:pt x="390" y="2048"/>
                    <a:pt x="456" y="2048"/>
                  </a:cubicBezTo>
                  <a:cubicBezTo>
                    <a:pt x="1928" y="2048"/>
                    <a:pt x="1928" y="2048"/>
                    <a:pt x="1928" y="2048"/>
                  </a:cubicBezTo>
                  <a:cubicBezTo>
                    <a:pt x="1994" y="2048"/>
                    <a:pt x="2048" y="1994"/>
                    <a:pt x="2048" y="1928"/>
                  </a:cubicBezTo>
                  <a:cubicBezTo>
                    <a:pt x="2048" y="404"/>
                    <a:pt x="2048" y="404"/>
                    <a:pt x="2048" y="404"/>
                  </a:cubicBezTo>
                  <a:cubicBezTo>
                    <a:pt x="2048" y="393"/>
                    <a:pt x="2044" y="383"/>
                    <a:pt x="2036" y="376"/>
                  </a:cubicBezTo>
                  <a:close/>
                  <a:moveTo>
                    <a:pt x="488" y="648"/>
                  </a:moveTo>
                  <a:cubicBezTo>
                    <a:pt x="82" y="648"/>
                    <a:pt x="82" y="648"/>
                    <a:pt x="82" y="648"/>
                  </a:cubicBezTo>
                  <a:cubicBezTo>
                    <a:pt x="101" y="433"/>
                    <a:pt x="273" y="261"/>
                    <a:pt x="488" y="242"/>
                  </a:cubicBezTo>
                  <a:cubicBezTo>
                    <a:pt x="488" y="648"/>
                    <a:pt x="488" y="648"/>
                    <a:pt x="488" y="648"/>
                  </a:cubicBezTo>
                  <a:close/>
                  <a:moveTo>
                    <a:pt x="1684" y="324"/>
                  </a:moveTo>
                  <a:cubicBezTo>
                    <a:pt x="1684" y="137"/>
                    <a:pt x="1684" y="137"/>
                    <a:pt x="1684" y="137"/>
                  </a:cubicBezTo>
                  <a:cubicBezTo>
                    <a:pt x="1911" y="364"/>
                    <a:pt x="1911" y="364"/>
                    <a:pt x="1911" y="364"/>
                  </a:cubicBezTo>
                  <a:cubicBezTo>
                    <a:pt x="1724" y="364"/>
                    <a:pt x="1724" y="364"/>
                    <a:pt x="1724" y="364"/>
                  </a:cubicBezTo>
                  <a:cubicBezTo>
                    <a:pt x="1702" y="364"/>
                    <a:pt x="1684" y="346"/>
                    <a:pt x="168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2F56FF55-45B4-4088-B8AE-3C4F0BFC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6850" y="4551363"/>
              <a:ext cx="238125" cy="239713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8 w 80"/>
                <a:gd name="T9" fmla="*/ 68 h 80"/>
                <a:gd name="T10" fmla="*/ 80 w 80"/>
                <a:gd name="T11" fmla="*/ 40 h 80"/>
                <a:gd name="T12" fmla="*/ 68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D99DE9FF-6E6A-4DBF-8AF3-9D5258558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53113" y="1279526"/>
              <a:ext cx="3155950" cy="3152775"/>
            </a:xfrm>
            <a:custGeom>
              <a:avLst/>
              <a:gdLst>
                <a:gd name="T0" fmla="*/ 1057 w 1057"/>
                <a:gd name="T1" fmla="*/ 529 h 1057"/>
                <a:gd name="T2" fmla="*/ 529 w 1057"/>
                <a:gd name="T3" fmla="*/ 0 h 1057"/>
                <a:gd name="T4" fmla="*/ 489 w 1057"/>
                <a:gd name="T5" fmla="*/ 40 h 1057"/>
                <a:gd name="T6" fmla="*/ 489 w 1057"/>
                <a:gd name="T7" fmla="*/ 489 h 1057"/>
                <a:gd name="T8" fmla="*/ 40 w 1057"/>
                <a:gd name="T9" fmla="*/ 489 h 1057"/>
                <a:gd name="T10" fmla="*/ 0 w 1057"/>
                <a:gd name="T11" fmla="*/ 529 h 1057"/>
                <a:gd name="T12" fmla="*/ 529 w 1057"/>
                <a:gd name="T13" fmla="*/ 1057 h 1057"/>
                <a:gd name="T14" fmla="*/ 1057 w 1057"/>
                <a:gd name="T15" fmla="*/ 529 h 1057"/>
                <a:gd name="T16" fmla="*/ 816 w 1057"/>
                <a:gd name="T17" fmla="*/ 185 h 1057"/>
                <a:gd name="T18" fmla="*/ 569 w 1057"/>
                <a:gd name="T19" fmla="*/ 432 h 1057"/>
                <a:gd name="T20" fmla="*/ 569 w 1057"/>
                <a:gd name="T21" fmla="*/ 82 h 1057"/>
                <a:gd name="T22" fmla="*/ 816 w 1057"/>
                <a:gd name="T23" fmla="*/ 185 h 1057"/>
                <a:gd name="T24" fmla="*/ 82 w 1057"/>
                <a:gd name="T25" fmla="*/ 569 h 1057"/>
                <a:gd name="T26" fmla="*/ 529 w 1057"/>
                <a:gd name="T27" fmla="*/ 569 h 1057"/>
                <a:gd name="T28" fmla="*/ 557 w 1057"/>
                <a:gd name="T29" fmla="*/ 557 h 1057"/>
                <a:gd name="T30" fmla="*/ 557 w 1057"/>
                <a:gd name="T31" fmla="*/ 557 h 1057"/>
                <a:gd name="T32" fmla="*/ 873 w 1057"/>
                <a:gd name="T33" fmla="*/ 241 h 1057"/>
                <a:gd name="T34" fmla="*/ 977 w 1057"/>
                <a:gd name="T35" fmla="*/ 529 h 1057"/>
                <a:gd name="T36" fmla="*/ 529 w 1057"/>
                <a:gd name="T37" fmla="*/ 977 h 1057"/>
                <a:gd name="T38" fmla="*/ 82 w 1057"/>
                <a:gd name="T39" fmla="*/ 56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1057">
                  <a:moveTo>
                    <a:pt x="1057" y="529"/>
                  </a:moveTo>
                  <a:cubicBezTo>
                    <a:pt x="1057" y="237"/>
                    <a:pt x="820" y="0"/>
                    <a:pt x="529" y="0"/>
                  </a:cubicBezTo>
                  <a:cubicBezTo>
                    <a:pt x="507" y="0"/>
                    <a:pt x="489" y="18"/>
                    <a:pt x="489" y="40"/>
                  </a:cubicBezTo>
                  <a:cubicBezTo>
                    <a:pt x="489" y="489"/>
                    <a:pt x="489" y="489"/>
                    <a:pt x="489" y="489"/>
                  </a:cubicBezTo>
                  <a:cubicBezTo>
                    <a:pt x="40" y="489"/>
                    <a:pt x="40" y="489"/>
                    <a:pt x="40" y="489"/>
                  </a:cubicBezTo>
                  <a:cubicBezTo>
                    <a:pt x="18" y="489"/>
                    <a:pt x="0" y="507"/>
                    <a:pt x="0" y="529"/>
                  </a:cubicBezTo>
                  <a:cubicBezTo>
                    <a:pt x="0" y="820"/>
                    <a:pt x="237" y="1057"/>
                    <a:pt x="529" y="1057"/>
                  </a:cubicBezTo>
                  <a:cubicBezTo>
                    <a:pt x="820" y="1057"/>
                    <a:pt x="1057" y="820"/>
                    <a:pt x="1057" y="529"/>
                  </a:cubicBezTo>
                  <a:close/>
                  <a:moveTo>
                    <a:pt x="816" y="185"/>
                  </a:moveTo>
                  <a:cubicBezTo>
                    <a:pt x="569" y="432"/>
                    <a:pt x="569" y="432"/>
                    <a:pt x="569" y="432"/>
                  </a:cubicBezTo>
                  <a:cubicBezTo>
                    <a:pt x="569" y="82"/>
                    <a:pt x="569" y="82"/>
                    <a:pt x="569" y="82"/>
                  </a:cubicBezTo>
                  <a:cubicBezTo>
                    <a:pt x="662" y="90"/>
                    <a:pt x="748" y="128"/>
                    <a:pt x="816" y="185"/>
                  </a:cubicBezTo>
                  <a:close/>
                  <a:moveTo>
                    <a:pt x="82" y="569"/>
                  </a:moveTo>
                  <a:cubicBezTo>
                    <a:pt x="529" y="569"/>
                    <a:pt x="529" y="569"/>
                    <a:pt x="529" y="569"/>
                  </a:cubicBezTo>
                  <a:cubicBezTo>
                    <a:pt x="540" y="569"/>
                    <a:pt x="550" y="564"/>
                    <a:pt x="557" y="557"/>
                  </a:cubicBezTo>
                  <a:cubicBezTo>
                    <a:pt x="557" y="557"/>
                    <a:pt x="557" y="557"/>
                    <a:pt x="557" y="557"/>
                  </a:cubicBezTo>
                  <a:cubicBezTo>
                    <a:pt x="873" y="241"/>
                    <a:pt x="873" y="241"/>
                    <a:pt x="873" y="241"/>
                  </a:cubicBezTo>
                  <a:cubicBezTo>
                    <a:pt x="938" y="319"/>
                    <a:pt x="977" y="419"/>
                    <a:pt x="977" y="529"/>
                  </a:cubicBezTo>
                  <a:cubicBezTo>
                    <a:pt x="977" y="776"/>
                    <a:pt x="776" y="977"/>
                    <a:pt x="529" y="977"/>
                  </a:cubicBezTo>
                  <a:cubicBezTo>
                    <a:pt x="295" y="977"/>
                    <a:pt x="102" y="797"/>
                    <a:pt x="82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4729F7D-52F7-4877-B738-2BD42DF66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0238" y="4140201"/>
              <a:ext cx="3749675" cy="1866900"/>
            </a:xfrm>
            <a:custGeom>
              <a:avLst/>
              <a:gdLst>
                <a:gd name="T0" fmla="*/ 547 w 1256"/>
                <a:gd name="T1" fmla="*/ 200 h 626"/>
                <a:gd name="T2" fmla="*/ 427 w 1256"/>
                <a:gd name="T3" fmla="*/ 80 h 626"/>
                <a:gd name="T4" fmla="*/ 307 w 1256"/>
                <a:gd name="T5" fmla="*/ 200 h 626"/>
                <a:gd name="T6" fmla="*/ 318 w 1256"/>
                <a:gd name="T7" fmla="*/ 251 h 626"/>
                <a:gd name="T8" fmla="*/ 171 w 1256"/>
                <a:gd name="T9" fmla="*/ 397 h 626"/>
                <a:gd name="T10" fmla="*/ 120 w 1256"/>
                <a:gd name="T11" fmla="*/ 386 h 626"/>
                <a:gd name="T12" fmla="*/ 0 w 1256"/>
                <a:gd name="T13" fmla="*/ 506 h 626"/>
                <a:gd name="T14" fmla="*/ 120 w 1256"/>
                <a:gd name="T15" fmla="*/ 626 h 626"/>
                <a:gd name="T16" fmla="*/ 240 w 1256"/>
                <a:gd name="T17" fmla="*/ 506 h 626"/>
                <a:gd name="T18" fmla="*/ 228 w 1256"/>
                <a:gd name="T19" fmla="*/ 454 h 626"/>
                <a:gd name="T20" fmla="*/ 374 w 1256"/>
                <a:gd name="T21" fmla="*/ 308 h 626"/>
                <a:gd name="T22" fmla="*/ 427 w 1256"/>
                <a:gd name="T23" fmla="*/ 320 h 626"/>
                <a:gd name="T24" fmla="*/ 486 w 1256"/>
                <a:gd name="T25" fmla="*/ 305 h 626"/>
                <a:gd name="T26" fmla="*/ 635 w 1256"/>
                <a:gd name="T27" fmla="*/ 453 h 626"/>
                <a:gd name="T28" fmla="*/ 623 w 1256"/>
                <a:gd name="T29" fmla="*/ 506 h 626"/>
                <a:gd name="T30" fmla="*/ 743 w 1256"/>
                <a:gd name="T31" fmla="*/ 626 h 626"/>
                <a:gd name="T32" fmla="*/ 863 w 1256"/>
                <a:gd name="T33" fmla="*/ 506 h 626"/>
                <a:gd name="T34" fmla="*/ 852 w 1256"/>
                <a:gd name="T35" fmla="*/ 455 h 626"/>
                <a:gd name="T36" fmla="*/ 1080 w 1256"/>
                <a:gd name="T37" fmla="*/ 226 h 626"/>
                <a:gd name="T38" fmla="*/ 1136 w 1256"/>
                <a:gd name="T39" fmla="*/ 240 h 626"/>
                <a:gd name="T40" fmla="*/ 1256 w 1256"/>
                <a:gd name="T41" fmla="*/ 120 h 626"/>
                <a:gd name="T42" fmla="*/ 1136 w 1256"/>
                <a:gd name="T43" fmla="*/ 0 h 626"/>
                <a:gd name="T44" fmla="*/ 1016 w 1256"/>
                <a:gd name="T45" fmla="*/ 120 h 626"/>
                <a:gd name="T46" fmla="*/ 1026 w 1256"/>
                <a:gd name="T47" fmla="*/ 167 h 626"/>
                <a:gd name="T48" fmla="*/ 795 w 1256"/>
                <a:gd name="T49" fmla="*/ 398 h 626"/>
                <a:gd name="T50" fmla="*/ 743 w 1256"/>
                <a:gd name="T51" fmla="*/ 386 h 626"/>
                <a:gd name="T52" fmla="*/ 692 w 1256"/>
                <a:gd name="T53" fmla="*/ 397 h 626"/>
                <a:gd name="T54" fmla="*/ 539 w 1256"/>
                <a:gd name="T55" fmla="*/ 244 h 626"/>
                <a:gd name="T56" fmla="*/ 547 w 1256"/>
                <a:gd name="T57" fmla="*/ 200 h 626"/>
                <a:gd name="T58" fmla="*/ 120 w 1256"/>
                <a:gd name="T59" fmla="*/ 546 h 626"/>
                <a:gd name="T60" fmla="*/ 80 w 1256"/>
                <a:gd name="T61" fmla="*/ 506 h 626"/>
                <a:gd name="T62" fmla="*/ 120 w 1256"/>
                <a:gd name="T63" fmla="*/ 466 h 626"/>
                <a:gd name="T64" fmla="*/ 147 w 1256"/>
                <a:gd name="T65" fmla="*/ 477 h 626"/>
                <a:gd name="T66" fmla="*/ 148 w 1256"/>
                <a:gd name="T67" fmla="*/ 477 h 626"/>
                <a:gd name="T68" fmla="*/ 148 w 1256"/>
                <a:gd name="T69" fmla="*/ 478 h 626"/>
                <a:gd name="T70" fmla="*/ 160 w 1256"/>
                <a:gd name="T71" fmla="*/ 506 h 626"/>
                <a:gd name="T72" fmla="*/ 120 w 1256"/>
                <a:gd name="T73" fmla="*/ 546 h 626"/>
                <a:gd name="T74" fmla="*/ 427 w 1256"/>
                <a:gd name="T75" fmla="*/ 240 h 626"/>
                <a:gd name="T76" fmla="*/ 387 w 1256"/>
                <a:gd name="T77" fmla="*/ 200 h 626"/>
                <a:gd name="T78" fmla="*/ 427 w 1256"/>
                <a:gd name="T79" fmla="*/ 160 h 626"/>
                <a:gd name="T80" fmla="*/ 467 w 1256"/>
                <a:gd name="T81" fmla="*/ 200 h 626"/>
                <a:gd name="T82" fmla="*/ 427 w 1256"/>
                <a:gd name="T83" fmla="*/ 240 h 626"/>
                <a:gd name="T84" fmla="*/ 1136 w 1256"/>
                <a:gd name="T85" fmla="*/ 80 h 626"/>
                <a:gd name="T86" fmla="*/ 1176 w 1256"/>
                <a:gd name="T87" fmla="*/ 120 h 626"/>
                <a:gd name="T88" fmla="*/ 1136 w 1256"/>
                <a:gd name="T89" fmla="*/ 160 h 626"/>
                <a:gd name="T90" fmla="*/ 1096 w 1256"/>
                <a:gd name="T91" fmla="*/ 120 h 626"/>
                <a:gd name="T92" fmla="*/ 1136 w 1256"/>
                <a:gd name="T93" fmla="*/ 80 h 626"/>
                <a:gd name="T94" fmla="*/ 783 w 1256"/>
                <a:gd name="T95" fmla="*/ 506 h 626"/>
                <a:gd name="T96" fmla="*/ 743 w 1256"/>
                <a:gd name="T97" fmla="*/ 546 h 626"/>
                <a:gd name="T98" fmla="*/ 703 w 1256"/>
                <a:gd name="T99" fmla="*/ 506 h 626"/>
                <a:gd name="T100" fmla="*/ 743 w 1256"/>
                <a:gd name="T101" fmla="*/ 466 h 626"/>
                <a:gd name="T102" fmla="*/ 783 w 1256"/>
                <a:gd name="T103" fmla="*/ 50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6" h="626">
                  <a:moveTo>
                    <a:pt x="547" y="200"/>
                  </a:moveTo>
                  <a:cubicBezTo>
                    <a:pt x="547" y="134"/>
                    <a:pt x="493" y="80"/>
                    <a:pt x="427" y="80"/>
                  </a:cubicBezTo>
                  <a:cubicBezTo>
                    <a:pt x="361" y="80"/>
                    <a:pt x="307" y="134"/>
                    <a:pt x="307" y="200"/>
                  </a:cubicBezTo>
                  <a:cubicBezTo>
                    <a:pt x="307" y="218"/>
                    <a:pt x="311" y="235"/>
                    <a:pt x="318" y="251"/>
                  </a:cubicBezTo>
                  <a:cubicBezTo>
                    <a:pt x="171" y="397"/>
                    <a:pt x="171" y="397"/>
                    <a:pt x="171" y="397"/>
                  </a:cubicBezTo>
                  <a:cubicBezTo>
                    <a:pt x="156" y="390"/>
                    <a:pt x="138" y="386"/>
                    <a:pt x="120" y="386"/>
                  </a:cubicBezTo>
                  <a:cubicBezTo>
                    <a:pt x="53" y="386"/>
                    <a:pt x="0" y="440"/>
                    <a:pt x="0" y="506"/>
                  </a:cubicBezTo>
                  <a:cubicBezTo>
                    <a:pt x="0" y="572"/>
                    <a:pt x="53" y="626"/>
                    <a:pt x="120" y="626"/>
                  </a:cubicBezTo>
                  <a:cubicBezTo>
                    <a:pt x="186" y="626"/>
                    <a:pt x="240" y="572"/>
                    <a:pt x="240" y="506"/>
                  </a:cubicBezTo>
                  <a:cubicBezTo>
                    <a:pt x="240" y="487"/>
                    <a:pt x="235" y="470"/>
                    <a:pt x="228" y="454"/>
                  </a:cubicBezTo>
                  <a:cubicBezTo>
                    <a:pt x="374" y="308"/>
                    <a:pt x="374" y="308"/>
                    <a:pt x="374" y="308"/>
                  </a:cubicBezTo>
                  <a:cubicBezTo>
                    <a:pt x="390" y="316"/>
                    <a:pt x="408" y="320"/>
                    <a:pt x="427" y="320"/>
                  </a:cubicBezTo>
                  <a:cubicBezTo>
                    <a:pt x="448" y="320"/>
                    <a:pt x="469" y="315"/>
                    <a:pt x="486" y="305"/>
                  </a:cubicBezTo>
                  <a:cubicBezTo>
                    <a:pt x="635" y="453"/>
                    <a:pt x="635" y="453"/>
                    <a:pt x="635" y="453"/>
                  </a:cubicBezTo>
                  <a:cubicBezTo>
                    <a:pt x="627" y="469"/>
                    <a:pt x="623" y="487"/>
                    <a:pt x="623" y="506"/>
                  </a:cubicBezTo>
                  <a:cubicBezTo>
                    <a:pt x="623" y="572"/>
                    <a:pt x="677" y="626"/>
                    <a:pt x="743" y="626"/>
                  </a:cubicBezTo>
                  <a:cubicBezTo>
                    <a:pt x="809" y="626"/>
                    <a:pt x="863" y="572"/>
                    <a:pt x="863" y="506"/>
                  </a:cubicBezTo>
                  <a:cubicBezTo>
                    <a:pt x="863" y="487"/>
                    <a:pt x="859" y="470"/>
                    <a:pt x="852" y="455"/>
                  </a:cubicBezTo>
                  <a:cubicBezTo>
                    <a:pt x="1080" y="226"/>
                    <a:pt x="1080" y="226"/>
                    <a:pt x="1080" y="226"/>
                  </a:cubicBezTo>
                  <a:cubicBezTo>
                    <a:pt x="1097" y="235"/>
                    <a:pt x="1116" y="240"/>
                    <a:pt x="1136" y="240"/>
                  </a:cubicBezTo>
                  <a:cubicBezTo>
                    <a:pt x="1202" y="240"/>
                    <a:pt x="1256" y="187"/>
                    <a:pt x="1256" y="120"/>
                  </a:cubicBezTo>
                  <a:cubicBezTo>
                    <a:pt x="1256" y="54"/>
                    <a:pt x="1202" y="0"/>
                    <a:pt x="1136" y="0"/>
                  </a:cubicBezTo>
                  <a:cubicBezTo>
                    <a:pt x="1070" y="0"/>
                    <a:pt x="1016" y="54"/>
                    <a:pt x="1016" y="120"/>
                  </a:cubicBezTo>
                  <a:cubicBezTo>
                    <a:pt x="1016" y="137"/>
                    <a:pt x="1020" y="153"/>
                    <a:pt x="1026" y="167"/>
                  </a:cubicBezTo>
                  <a:cubicBezTo>
                    <a:pt x="795" y="398"/>
                    <a:pt x="795" y="398"/>
                    <a:pt x="795" y="398"/>
                  </a:cubicBezTo>
                  <a:cubicBezTo>
                    <a:pt x="779" y="390"/>
                    <a:pt x="762" y="386"/>
                    <a:pt x="743" y="386"/>
                  </a:cubicBezTo>
                  <a:cubicBezTo>
                    <a:pt x="725" y="386"/>
                    <a:pt x="707" y="390"/>
                    <a:pt x="692" y="397"/>
                  </a:cubicBezTo>
                  <a:cubicBezTo>
                    <a:pt x="539" y="244"/>
                    <a:pt x="539" y="244"/>
                    <a:pt x="539" y="244"/>
                  </a:cubicBezTo>
                  <a:cubicBezTo>
                    <a:pt x="544" y="231"/>
                    <a:pt x="547" y="216"/>
                    <a:pt x="547" y="200"/>
                  </a:cubicBezTo>
                  <a:close/>
                  <a:moveTo>
                    <a:pt x="120" y="546"/>
                  </a:moveTo>
                  <a:cubicBezTo>
                    <a:pt x="98" y="546"/>
                    <a:pt x="80" y="528"/>
                    <a:pt x="80" y="506"/>
                  </a:cubicBezTo>
                  <a:cubicBezTo>
                    <a:pt x="80" y="484"/>
                    <a:pt x="98" y="466"/>
                    <a:pt x="120" y="466"/>
                  </a:cubicBezTo>
                  <a:cubicBezTo>
                    <a:pt x="130" y="466"/>
                    <a:pt x="140" y="470"/>
                    <a:pt x="147" y="477"/>
                  </a:cubicBezTo>
                  <a:cubicBezTo>
                    <a:pt x="147" y="477"/>
                    <a:pt x="148" y="477"/>
                    <a:pt x="148" y="477"/>
                  </a:cubicBezTo>
                  <a:cubicBezTo>
                    <a:pt x="148" y="478"/>
                    <a:pt x="148" y="478"/>
                    <a:pt x="148" y="478"/>
                  </a:cubicBezTo>
                  <a:cubicBezTo>
                    <a:pt x="155" y="485"/>
                    <a:pt x="160" y="495"/>
                    <a:pt x="160" y="506"/>
                  </a:cubicBezTo>
                  <a:cubicBezTo>
                    <a:pt x="160" y="528"/>
                    <a:pt x="142" y="546"/>
                    <a:pt x="120" y="546"/>
                  </a:cubicBezTo>
                  <a:close/>
                  <a:moveTo>
                    <a:pt x="427" y="240"/>
                  </a:moveTo>
                  <a:cubicBezTo>
                    <a:pt x="405" y="240"/>
                    <a:pt x="387" y="222"/>
                    <a:pt x="387" y="200"/>
                  </a:cubicBezTo>
                  <a:cubicBezTo>
                    <a:pt x="387" y="178"/>
                    <a:pt x="405" y="160"/>
                    <a:pt x="427" y="160"/>
                  </a:cubicBezTo>
                  <a:cubicBezTo>
                    <a:pt x="449" y="160"/>
                    <a:pt x="467" y="178"/>
                    <a:pt x="467" y="200"/>
                  </a:cubicBezTo>
                  <a:cubicBezTo>
                    <a:pt x="467" y="222"/>
                    <a:pt x="449" y="240"/>
                    <a:pt x="427" y="240"/>
                  </a:cubicBezTo>
                  <a:close/>
                  <a:moveTo>
                    <a:pt x="1136" y="80"/>
                  </a:moveTo>
                  <a:cubicBezTo>
                    <a:pt x="1158" y="80"/>
                    <a:pt x="1176" y="98"/>
                    <a:pt x="1176" y="120"/>
                  </a:cubicBezTo>
                  <a:cubicBezTo>
                    <a:pt x="1176" y="142"/>
                    <a:pt x="1158" y="160"/>
                    <a:pt x="1136" y="160"/>
                  </a:cubicBezTo>
                  <a:cubicBezTo>
                    <a:pt x="1114" y="160"/>
                    <a:pt x="1096" y="142"/>
                    <a:pt x="1096" y="120"/>
                  </a:cubicBezTo>
                  <a:cubicBezTo>
                    <a:pt x="1096" y="98"/>
                    <a:pt x="1114" y="80"/>
                    <a:pt x="1136" y="80"/>
                  </a:cubicBezTo>
                  <a:close/>
                  <a:moveTo>
                    <a:pt x="783" y="506"/>
                  </a:moveTo>
                  <a:cubicBezTo>
                    <a:pt x="783" y="528"/>
                    <a:pt x="765" y="546"/>
                    <a:pt x="743" y="546"/>
                  </a:cubicBezTo>
                  <a:cubicBezTo>
                    <a:pt x="721" y="546"/>
                    <a:pt x="703" y="528"/>
                    <a:pt x="703" y="506"/>
                  </a:cubicBezTo>
                  <a:cubicBezTo>
                    <a:pt x="703" y="484"/>
                    <a:pt x="721" y="466"/>
                    <a:pt x="743" y="466"/>
                  </a:cubicBezTo>
                  <a:cubicBezTo>
                    <a:pt x="765" y="466"/>
                    <a:pt x="783" y="484"/>
                    <a:pt x="78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8BD96F3B-EE24-4F78-BCAC-64470D5A2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3179763"/>
              <a:ext cx="868363" cy="238125"/>
            </a:xfrm>
            <a:custGeom>
              <a:avLst/>
              <a:gdLst>
                <a:gd name="T0" fmla="*/ 40 w 291"/>
                <a:gd name="T1" fmla="*/ 80 h 80"/>
                <a:gd name="T2" fmla="*/ 251 w 291"/>
                <a:gd name="T3" fmla="*/ 80 h 80"/>
                <a:gd name="T4" fmla="*/ 291 w 291"/>
                <a:gd name="T5" fmla="*/ 40 h 80"/>
                <a:gd name="T6" fmla="*/ 251 w 291"/>
                <a:gd name="T7" fmla="*/ 0 h 80"/>
                <a:gd name="T8" fmla="*/ 40 w 291"/>
                <a:gd name="T9" fmla="*/ 0 h 80"/>
                <a:gd name="T10" fmla="*/ 0 w 291"/>
                <a:gd name="T11" fmla="*/ 40 h 80"/>
                <a:gd name="T12" fmla="*/ 40 w 291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80">
                  <a:moveTo>
                    <a:pt x="40" y="80"/>
                  </a:moveTo>
                  <a:cubicBezTo>
                    <a:pt x="251" y="80"/>
                    <a:pt x="251" y="80"/>
                    <a:pt x="251" y="80"/>
                  </a:cubicBezTo>
                  <a:cubicBezTo>
                    <a:pt x="273" y="80"/>
                    <a:pt x="291" y="62"/>
                    <a:pt x="291" y="40"/>
                  </a:cubicBezTo>
                  <a:cubicBezTo>
                    <a:pt x="291" y="18"/>
                    <a:pt x="273" y="0"/>
                    <a:pt x="25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4D465C53-DCE5-4B3E-8033-63584632C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2375" y="3179763"/>
              <a:ext cx="239713" cy="238125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9 w 80"/>
                <a:gd name="T9" fmla="*/ 68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19"/>
                    <a:pt x="0" y="29"/>
                    <a:pt x="0" y="40"/>
                  </a:cubicBezTo>
                  <a:cubicBezTo>
                    <a:pt x="0" y="51"/>
                    <a:pt x="5" y="61"/>
                    <a:pt x="12" y="68"/>
                  </a:cubicBezTo>
                  <a:cubicBezTo>
                    <a:pt x="20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9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20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65FDC41-73DF-49D6-B595-9BFA6537C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035176"/>
              <a:ext cx="1698625" cy="238125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AA2CABBA-90D0-4400-9053-1ADD285CC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606676"/>
              <a:ext cx="1698625" cy="239713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C0902D-2DA6-C98E-57FD-92AA2CE9D3CF}"/>
              </a:ext>
            </a:extLst>
          </p:cNvPr>
          <p:cNvSpPr txBox="1"/>
          <p:nvPr/>
        </p:nvSpPr>
        <p:spPr>
          <a:xfrm>
            <a:off x="4389316" y="5477061"/>
            <a:ext cx="3558209" cy="4431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dirty="0"/>
              <a:t>Final Project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338457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E7A9-54DC-BA43-5012-BC29773F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F93771-DCC0-D25E-46A9-6706680E7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3C9CDA-37FC-B9DD-3485-19C012DF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F93E7-0979-0603-6A39-140A1EA771F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96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395A42-0493-C55A-B151-0331540818AB}"/>
              </a:ext>
            </a:extLst>
          </p:cNvPr>
          <p:cNvGrpSpPr/>
          <p:nvPr/>
        </p:nvGrpSpPr>
        <p:grpSpPr>
          <a:xfrm>
            <a:off x="1665151" y="1820411"/>
            <a:ext cx="1927823" cy="4193167"/>
            <a:chOff x="1707293" y="1170633"/>
            <a:chExt cx="2536717" cy="3667298"/>
          </a:xfrm>
        </p:grpSpPr>
        <p:pic>
          <p:nvPicPr>
            <p:cNvPr id="10" name="Picture 9" descr="A green rectangular object with black lines&#10;&#10;AI-generated content may be incorrect.">
              <a:extLst>
                <a:ext uri="{FF2B5EF4-FFF2-40B4-BE49-F238E27FC236}">
                  <a16:creationId xmlns:a16="http://schemas.microsoft.com/office/drawing/2014/main" id="{BB60F2F2-54B1-96DB-1AB9-97479D84C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5942"/>
            <a:stretch>
              <a:fillRect/>
            </a:stretch>
          </p:blipFill>
          <p:spPr>
            <a:xfrm>
              <a:off x="1707294" y="1170633"/>
              <a:ext cx="2536716" cy="1833649"/>
            </a:xfrm>
            <a:prstGeom prst="rect">
              <a:avLst/>
            </a:prstGeom>
          </p:spPr>
        </p:pic>
        <p:pic>
          <p:nvPicPr>
            <p:cNvPr id="12" name="Picture 11" descr="A green and white image&#10;&#10;AI-generated content may be incorrect.">
              <a:extLst>
                <a:ext uri="{FF2B5EF4-FFF2-40B4-BE49-F238E27FC236}">
                  <a16:creationId xmlns:a16="http://schemas.microsoft.com/office/drawing/2014/main" id="{9AB9F7B3-6B70-529B-6F8D-DEBF24E4D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6522"/>
            <a:stretch>
              <a:fillRect/>
            </a:stretch>
          </p:blipFill>
          <p:spPr>
            <a:xfrm>
              <a:off x="1707293" y="3004282"/>
              <a:ext cx="2536716" cy="18336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92BBA1-6F65-7A8D-A22E-314E7642B809}"/>
              </a:ext>
            </a:extLst>
          </p:cNvPr>
          <p:cNvSpPr txBox="1"/>
          <p:nvPr/>
        </p:nvSpPr>
        <p:spPr>
          <a:xfrm>
            <a:off x="1665151" y="1254441"/>
            <a:ext cx="8494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/>
              <a:t>final_amount</a:t>
            </a:r>
            <a:r>
              <a:rPr lang="en-US" sz="1600" b="1" dirty="0"/>
              <a:t> outlier identification, suggestion and preliminary insight</a:t>
            </a:r>
            <a:endParaRPr lang="en-ID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78EDA3-140E-9EE1-2858-211BA2735472}"/>
              </a:ext>
            </a:extLst>
          </p:cNvPr>
          <p:cNvSpPr txBox="1"/>
          <p:nvPr/>
        </p:nvSpPr>
        <p:spPr>
          <a:xfrm>
            <a:off x="4264140" y="1926901"/>
            <a:ext cx="1442013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Max Value = 90</a:t>
            </a:r>
            <a:endParaRPr lang="en-ID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E517AD-E907-F59C-AF37-16A74D6FD4A9}"/>
              </a:ext>
            </a:extLst>
          </p:cNvPr>
          <p:cNvSpPr txBox="1"/>
          <p:nvPr/>
        </p:nvSpPr>
        <p:spPr>
          <a:xfrm>
            <a:off x="4264141" y="2446192"/>
            <a:ext cx="1442013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Upper  = 85.25</a:t>
            </a:r>
            <a:endParaRPr lang="en-ID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37AFC8-3087-0097-9D6E-5B97F31DF54C}"/>
              </a:ext>
            </a:extLst>
          </p:cNvPr>
          <p:cNvSpPr txBox="1"/>
          <p:nvPr/>
        </p:nvSpPr>
        <p:spPr>
          <a:xfrm>
            <a:off x="4021237" y="2966084"/>
            <a:ext cx="1927822" cy="7386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Moderately Normal Distribution (Symmetric)</a:t>
            </a:r>
            <a:endParaRPr lang="en-ID" sz="1400" dirty="0"/>
          </a:p>
        </p:txBody>
      </p:sp>
      <p:pic>
        <p:nvPicPr>
          <p:cNvPr id="26" name="Picture 25" descr="A graph of a graph&#10;&#10;AI-generated content may be incorrect.">
            <a:extLst>
              <a:ext uri="{FF2B5EF4-FFF2-40B4-BE49-F238E27FC236}">
                <a16:creationId xmlns:a16="http://schemas.microsoft.com/office/drawing/2014/main" id="{E6FDA282-95BF-40FF-7FF2-277D14E5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892"/>
          <a:stretch>
            <a:fillRect/>
          </a:stretch>
        </p:blipFill>
        <p:spPr>
          <a:xfrm>
            <a:off x="4127019" y="4140826"/>
            <a:ext cx="6063524" cy="164892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210371-D573-A59E-C7FF-5B900176F281}"/>
              </a:ext>
            </a:extLst>
          </p:cNvPr>
          <p:cNvCxnSpPr>
            <a:stCxn id="12" idx="3"/>
            <a:endCxn id="26" idx="1"/>
          </p:cNvCxnSpPr>
          <p:nvPr/>
        </p:nvCxnSpPr>
        <p:spPr>
          <a:xfrm>
            <a:off x="3592973" y="4965287"/>
            <a:ext cx="53404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271E3B-4681-2E3B-1C60-C92C50CEA7B0}"/>
              </a:ext>
            </a:extLst>
          </p:cNvPr>
          <p:cNvGrpSpPr/>
          <p:nvPr/>
        </p:nvGrpSpPr>
        <p:grpSpPr>
          <a:xfrm>
            <a:off x="6377319" y="1784994"/>
            <a:ext cx="4063046" cy="2167418"/>
            <a:chOff x="838199" y="2189373"/>
            <a:chExt cx="6528527" cy="2828583"/>
          </a:xfrm>
        </p:grpSpPr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FF6C4391-4234-B31B-21E3-AB7D082CB80E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261400-200B-020F-65DF-ADEB35208473}"/>
                </a:ext>
              </a:extLst>
            </p:cNvPr>
            <p:cNvSpPr/>
            <p:nvPr/>
          </p:nvSpPr>
          <p:spPr>
            <a:xfrm>
              <a:off x="838199" y="2408903"/>
              <a:ext cx="6528527" cy="2609053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Rectangle: Top Corners Rounded 32">
              <a:extLst>
                <a:ext uri="{FF2B5EF4-FFF2-40B4-BE49-F238E27FC236}">
                  <a16:creationId xmlns:a16="http://schemas.microsoft.com/office/drawing/2014/main" id="{F21F1D24-4904-0305-B81F-88782DF27AB4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4460">
              <a:extLst>
                <a:ext uri="{FF2B5EF4-FFF2-40B4-BE49-F238E27FC236}">
                  <a16:creationId xmlns:a16="http://schemas.microsoft.com/office/drawing/2014/main" id="{19D0608F-7398-2F15-EAD7-718782339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0ECD19A-EFAB-C787-F88D-AD4681EF723F}"/>
              </a:ext>
            </a:extLst>
          </p:cNvPr>
          <p:cNvSpPr txBox="1"/>
          <p:nvPr/>
        </p:nvSpPr>
        <p:spPr>
          <a:xfrm>
            <a:off x="6476001" y="2681883"/>
            <a:ext cx="3807808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Final_amount</a:t>
            </a:r>
            <a:r>
              <a:rPr lang="en-US" sz="1200" dirty="0"/>
              <a:t> Outlier value not to far from the upper limit and this value represent user spending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Final_amount</a:t>
            </a:r>
            <a:r>
              <a:rPr lang="en-US" sz="1200" dirty="0"/>
              <a:t> distribution skewness is right skew but moderately normal distribution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User spending highest frequency in the distribution is located in the ~RM10 - RM30 range.</a:t>
            </a:r>
          </a:p>
        </p:txBody>
      </p:sp>
    </p:spTree>
    <p:extLst>
      <p:ext uri="{BB962C8B-B14F-4D97-AF65-F5344CB8AC3E}">
        <p14:creationId xmlns:p14="http://schemas.microsoft.com/office/powerpoint/2010/main" val="959587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BA9768-CB23-C784-6BB1-E00197765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589F078-E4B9-2C58-F18B-0A3EA673EDC4}"/>
              </a:ext>
            </a:extLst>
          </p:cNvPr>
          <p:cNvSpPr/>
          <p:nvPr/>
        </p:nvSpPr>
        <p:spPr>
          <a:xfrm>
            <a:off x="0" y="-5951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374A613-845F-1EB4-8B86-826A280D8E3E}"/>
              </a:ext>
            </a:extLst>
          </p:cNvPr>
          <p:cNvSpPr/>
          <p:nvPr/>
        </p:nvSpPr>
        <p:spPr>
          <a:xfrm>
            <a:off x="3489325" y="0"/>
            <a:ext cx="5213350" cy="6858000"/>
          </a:xfrm>
          <a:prstGeom prst="parallelogram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976C5D-4497-A4D2-DF5F-551FA9509B23}"/>
              </a:ext>
            </a:extLst>
          </p:cNvPr>
          <p:cNvGrpSpPr/>
          <p:nvPr/>
        </p:nvGrpSpPr>
        <p:grpSpPr>
          <a:xfrm>
            <a:off x="3117850" y="450850"/>
            <a:ext cx="5956300" cy="5956300"/>
            <a:chOff x="3117850" y="450850"/>
            <a:chExt cx="5956300" cy="59563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E6E4635-8535-5EA2-04AF-A7BFECC04AA8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F6A800E-5598-57AC-9A60-99F446EBBC1A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7">
            <a:extLst>
              <a:ext uri="{FF2B5EF4-FFF2-40B4-BE49-F238E27FC236}">
                <a16:creationId xmlns:a16="http://schemas.microsoft.com/office/drawing/2014/main" id="{52988FCE-EC13-0334-3376-F71298C17F31}"/>
              </a:ext>
            </a:extLst>
          </p:cNvPr>
          <p:cNvSpPr txBox="1">
            <a:spLocks/>
          </p:cNvSpPr>
          <p:nvPr/>
        </p:nvSpPr>
        <p:spPr>
          <a:xfrm>
            <a:off x="2951922" y="3146050"/>
            <a:ext cx="633122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cs typeface="Segoe UI" panose="020B0502040204020203" pitchFamily="34" charset="0"/>
              </a:rPr>
              <a:t>RFM Customer Segmentation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539212-403E-CE18-CE11-A4E5F658DB9C}"/>
              </a:ext>
            </a:extLst>
          </p:cNvPr>
          <p:cNvSpPr/>
          <p:nvPr/>
        </p:nvSpPr>
        <p:spPr>
          <a:xfrm>
            <a:off x="5734050" y="3860199"/>
            <a:ext cx="7239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8587A8-A887-23BB-3AC1-C34924E8A1EE}"/>
              </a:ext>
            </a:extLst>
          </p:cNvPr>
          <p:cNvSpPr txBox="1"/>
          <p:nvPr/>
        </p:nvSpPr>
        <p:spPr>
          <a:xfrm>
            <a:off x="3886201" y="4158336"/>
            <a:ext cx="4419600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RFM Feature Engineering</a:t>
            </a:r>
          </a:p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RFM Scoring</a:t>
            </a:r>
          </a:p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Customer Segment Classification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C3DE80-9106-0FB4-0A54-40B3716450C6}"/>
              </a:ext>
            </a:extLst>
          </p:cNvPr>
          <p:cNvGrpSpPr/>
          <p:nvPr/>
        </p:nvGrpSpPr>
        <p:grpSpPr>
          <a:xfrm>
            <a:off x="5759087" y="2053333"/>
            <a:ext cx="673828" cy="673128"/>
            <a:chOff x="-6280150" y="376238"/>
            <a:chExt cx="6115050" cy="6108700"/>
          </a:xfrm>
          <a:solidFill>
            <a:schemeClr val="accent4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7478C60-3CD4-CE49-715F-E398E5AC8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0150" y="376238"/>
              <a:ext cx="6115050" cy="6108700"/>
            </a:xfrm>
            <a:custGeom>
              <a:avLst/>
              <a:gdLst>
                <a:gd name="T0" fmla="*/ 2036 w 2048"/>
                <a:gd name="T1" fmla="*/ 376 h 2048"/>
                <a:gd name="T2" fmla="*/ 1672 w 2048"/>
                <a:gd name="T3" fmla="*/ 12 h 2048"/>
                <a:gd name="T4" fmla="*/ 1644 w 2048"/>
                <a:gd name="T5" fmla="*/ 0 h 2048"/>
                <a:gd name="T6" fmla="*/ 456 w 2048"/>
                <a:gd name="T7" fmla="*/ 0 h 2048"/>
                <a:gd name="T8" fmla="*/ 336 w 2048"/>
                <a:gd name="T9" fmla="*/ 120 h 2048"/>
                <a:gd name="T10" fmla="*/ 336 w 2048"/>
                <a:gd name="T11" fmla="*/ 196 h 2048"/>
                <a:gd name="T12" fmla="*/ 0 w 2048"/>
                <a:gd name="T13" fmla="*/ 688 h 2048"/>
                <a:gd name="T14" fmla="*/ 40 w 2048"/>
                <a:gd name="T15" fmla="*/ 728 h 2048"/>
                <a:gd name="T16" fmla="*/ 528 w 2048"/>
                <a:gd name="T17" fmla="*/ 728 h 2048"/>
                <a:gd name="T18" fmla="*/ 568 w 2048"/>
                <a:gd name="T19" fmla="*/ 688 h 2048"/>
                <a:gd name="T20" fmla="*/ 568 w 2048"/>
                <a:gd name="T21" fmla="*/ 200 h 2048"/>
                <a:gd name="T22" fmla="*/ 528 w 2048"/>
                <a:gd name="T23" fmla="*/ 160 h 2048"/>
                <a:gd name="T24" fmla="*/ 416 w 2048"/>
                <a:gd name="T25" fmla="*/ 172 h 2048"/>
                <a:gd name="T26" fmla="*/ 416 w 2048"/>
                <a:gd name="T27" fmla="*/ 120 h 2048"/>
                <a:gd name="T28" fmla="*/ 456 w 2048"/>
                <a:gd name="T29" fmla="*/ 80 h 2048"/>
                <a:gd name="T30" fmla="*/ 1604 w 2048"/>
                <a:gd name="T31" fmla="*/ 80 h 2048"/>
                <a:gd name="T32" fmla="*/ 1604 w 2048"/>
                <a:gd name="T33" fmla="*/ 324 h 2048"/>
                <a:gd name="T34" fmla="*/ 1724 w 2048"/>
                <a:gd name="T35" fmla="*/ 444 h 2048"/>
                <a:gd name="T36" fmla="*/ 1968 w 2048"/>
                <a:gd name="T37" fmla="*/ 444 h 2048"/>
                <a:gd name="T38" fmla="*/ 1968 w 2048"/>
                <a:gd name="T39" fmla="*/ 1928 h 2048"/>
                <a:gd name="T40" fmla="*/ 1928 w 2048"/>
                <a:gd name="T41" fmla="*/ 1968 h 2048"/>
                <a:gd name="T42" fmla="*/ 456 w 2048"/>
                <a:gd name="T43" fmla="*/ 1968 h 2048"/>
                <a:gd name="T44" fmla="*/ 416 w 2048"/>
                <a:gd name="T45" fmla="*/ 1928 h 2048"/>
                <a:gd name="T46" fmla="*/ 416 w 2048"/>
                <a:gd name="T47" fmla="*/ 1585 h 2048"/>
                <a:gd name="T48" fmla="*/ 376 w 2048"/>
                <a:gd name="T49" fmla="*/ 1545 h 2048"/>
                <a:gd name="T50" fmla="*/ 336 w 2048"/>
                <a:gd name="T51" fmla="*/ 1585 h 2048"/>
                <a:gd name="T52" fmla="*/ 336 w 2048"/>
                <a:gd name="T53" fmla="*/ 1928 h 2048"/>
                <a:gd name="T54" fmla="*/ 456 w 2048"/>
                <a:gd name="T55" fmla="*/ 2048 h 2048"/>
                <a:gd name="T56" fmla="*/ 1928 w 2048"/>
                <a:gd name="T57" fmla="*/ 2048 h 2048"/>
                <a:gd name="T58" fmla="*/ 2048 w 2048"/>
                <a:gd name="T59" fmla="*/ 1928 h 2048"/>
                <a:gd name="T60" fmla="*/ 2048 w 2048"/>
                <a:gd name="T61" fmla="*/ 404 h 2048"/>
                <a:gd name="T62" fmla="*/ 2036 w 2048"/>
                <a:gd name="T63" fmla="*/ 376 h 2048"/>
                <a:gd name="T64" fmla="*/ 488 w 2048"/>
                <a:gd name="T65" fmla="*/ 648 h 2048"/>
                <a:gd name="T66" fmla="*/ 82 w 2048"/>
                <a:gd name="T67" fmla="*/ 648 h 2048"/>
                <a:gd name="T68" fmla="*/ 488 w 2048"/>
                <a:gd name="T69" fmla="*/ 242 h 2048"/>
                <a:gd name="T70" fmla="*/ 488 w 2048"/>
                <a:gd name="T71" fmla="*/ 648 h 2048"/>
                <a:gd name="T72" fmla="*/ 1684 w 2048"/>
                <a:gd name="T73" fmla="*/ 324 h 2048"/>
                <a:gd name="T74" fmla="*/ 1684 w 2048"/>
                <a:gd name="T75" fmla="*/ 137 h 2048"/>
                <a:gd name="T76" fmla="*/ 1911 w 2048"/>
                <a:gd name="T77" fmla="*/ 364 h 2048"/>
                <a:gd name="T78" fmla="*/ 1724 w 2048"/>
                <a:gd name="T79" fmla="*/ 364 h 2048"/>
                <a:gd name="T80" fmla="*/ 1684 w 2048"/>
                <a:gd name="T81" fmla="*/ 3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8" h="2048">
                  <a:moveTo>
                    <a:pt x="2036" y="376"/>
                  </a:moveTo>
                  <a:cubicBezTo>
                    <a:pt x="1672" y="12"/>
                    <a:pt x="1672" y="12"/>
                    <a:pt x="1672" y="12"/>
                  </a:cubicBezTo>
                  <a:cubicBezTo>
                    <a:pt x="1665" y="4"/>
                    <a:pt x="1655" y="0"/>
                    <a:pt x="164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390" y="0"/>
                    <a:pt x="336" y="54"/>
                    <a:pt x="336" y="120"/>
                  </a:cubicBezTo>
                  <a:cubicBezTo>
                    <a:pt x="336" y="196"/>
                    <a:pt x="336" y="196"/>
                    <a:pt x="336" y="196"/>
                  </a:cubicBezTo>
                  <a:cubicBezTo>
                    <a:pt x="140" y="273"/>
                    <a:pt x="0" y="465"/>
                    <a:pt x="0" y="688"/>
                  </a:cubicBezTo>
                  <a:cubicBezTo>
                    <a:pt x="0" y="710"/>
                    <a:pt x="18" y="728"/>
                    <a:pt x="40" y="728"/>
                  </a:cubicBezTo>
                  <a:cubicBezTo>
                    <a:pt x="528" y="728"/>
                    <a:pt x="528" y="728"/>
                    <a:pt x="528" y="728"/>
                  </a:cubicBezTo>
                  <a:cubicBezTo>
                    <a:pt x="550" y="728"/>
                    <a:pt x="568" y="710"/>
                    <a:pt x="568" y="688"/>
                  </a:cubicBezTo>
                  <a:cubicBezTo>
                    <a:pt x="568" y="200"/>
                    <a:pt x="568" y="200"/>
                    <a:pt x="568" y="200"/>
                  </a:cubicBezTo>
                  <a:cubicBezTo>
                    <a:pt x="568" y="178"/>
                    <a:pt x="550" y="160"/>
                    <a:pt x="528" y="160"/>
                  </a:cubicBezTo>
                  <a:cubicBezTo>
                    <a:pt x="490" y="160"/>
                    <a:pt x="452" y="164"/>
                    <a:pt x="416" y="172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16" y="98"/>
                    <a:pt x="434" y="80"/>
                    <a:pt x="456" y="80"/>
                  </a:cubicBezTo>
                  <a:cubicBezTo>
                    <a:pt x="1604" y="80"/>
                    <a:pt x="1604" y="80"/>
                    <a:pt x="1604" y="80"/>
                  </a:cubicBezTo>
                  <a:cubicBezTo>
                    <a:pt x="1604" y="324"/>
                    <a:pt x="1604" y="324"/>
                    <a:pt x="1604" y="324"/>
                  </a:cubicBezTo>
                  <a:cubicBezTo>
                    <a:pt x="1604" y="390"/>
                    <a:pt x="1658" y="444"/>
                    <a:pt x="1724" y="444"/>
                  </a:cubicBezTo>
                  <a:cubicBezTo>
                    <a:pt x="1968" y="444"/>
                    <a:pt x="1968" y="444"/>
                    <a:pt x="1968" y="444"/>
                  </a:cubicBezTo>
                  <a:cubicBezTo>
                    <a:pt x="1968" y="1928"/>
                    <a:pt x="1968" y="1928"/>
                    <a:pt x="1968" y="1928"/>
                  </a:cubicBezTo>
                  <a:cubicBezTo>
                    <a:pt x="1968" y="1950"/>
                    <a:pt x="1950" y="1968"/>
                    <a:pt x="1928" y="1968"/>
                  </a:cubicBezTo>
                  <a:cubicBezTo>
                    <a:pt x="456" y="1968"/>
                    <a:pt x="456" y="1968"/>
                    <a:pt x="456" y="1968"/>
                  </a:cubicBezTo>
                  <a:cubicBezTo>
                    <a:pt x="434" y="1968"/>
                    <a:pt x="416" y="1950"/>
                    <a:pt x="416" y="1928"/>
                  </a:cubicBezTo>
                  <a:cubicBezTo>
                    <a:pt x="416" y="1585"/>
                    <a:pt x="416" y="1585"/>
                    <a:pt x="416" y="1585"/>
                  </a:cubicBezTo>
                  <a:cubicBezTo>
                    <a:pt x="416" y="1563"/>
                    <a:pt x="398" y="1545"/>
                    <a:pt x="376" y="1545"/>
                  </a:cubicBezTo>
                  <a:cubicBezTo>
                    <a:pt x="354" y="1545"/>
                    <a:pt x="336" y="1563"/>
                    <a:pt x="336" y="1585"/>
                  </a:cubicBezTo>
                  <a:cubicBezTo>
                    <a:pt x="336" y="1928"/>
                    <a:pt x="336" y="1928"/>
                    <a:pt x="336" y="1928"/>
                  </a:cubicBezTo>
                  <a:cubicBezTo>
                    <a:pt x="336" y="1994"/>
                    <a:pt x="390" y="2048"/>
                    <a:pt x="456" y="2048"/>
                  </a:cubicBezTo>
                  <a:cubicBezTo>
                    <a:pt x="1928" y="2048"/>
                    <a:pt x="1928" y="2048"/>
                    <a:pt x="1928" y="2048"/>
                  </a:cubicBezTo>
                  <a:cubicBezTo>
                    <a:pt x="1994" y="2048"/>
                    <a:pt x="2048" y="1994"/>
                    <a:pt x="2048" y="1928"/>
                  </a:cubicBezTo>
                  <a:cubicBezTo>
                    <a:pt x="2048" y="404"/>
                    <a:pt x="2048" y="404"/>
                    <a:pt x="2048" y="404"/>
                  </a:cubicBezTo>
                  <a:cubicBezTo>
                    <a:pt x="2048" y="393"/>
                    <a:pt x="2044" y="383"/>
                    <a:pt x="2036" y="376"/>
                  </a:cubicBezTo>
                  <a:close/>
                  <a:moveTo>
                    <a:pt x="488" y="648"/>
                  </a:moveTo>
                  <a:cubicBezTo>
                    <a:pt x="82" y="648"/>
                    <a:pt x="82" y="648"/>
                    <a:pt x="82" y="648"/>
                  </a:cubicBezTo>
                  <a:cubicBezTo>
                    <a:pt x="101" y="433"/>
                    <a:pt x="273" y="261"/>
                    <a:pt x="488" y="242"/>
                  </a:cubicBezTo>
                  <a:cubicBezTo>
                    <a:pt x="488" y="648"/>
                    <a:pt x="488" y="648"/>
                    <a:pt x="488" y="648"/>
                  </a:cubicBezTo>
                  <a:close/>
                  <a:moveTo>
                    <a:pt x="1684" y="324"/>
                  </a:moveTo>
                  <a:cubicBezTo>
                    <a:pt x="1684" y="137"/>
                    <a:pt x="1684" y="137"/>
                    <a:pt x="1684" y="137"/>
                  </a:cubicBezTo>
                  <a:cubicBezTo>
                    <a:pt x="1911" y="364"/>
                    <a:pt x="1911" y="364"/>
                    <a:pt x="1911" y="364"/>
                  </a:cubicBezTo>
                  <a:cubicBezTo>
                    <a:pt x="1724" y="364"/>
                    <a:pt x="1724" y="364"/>
                    <a:pt x="1724" y="364"/>
                  </a:cubicBezTo>
                  <a:cubicBezTo>
                    <a:pt x="1702" y="364"/>
                    <a:pt x="1684" y="346"/>
                    <a:pt x="168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3B9915ED-4468-3F67-B9F0-26C568B18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6850" y="4551363"/>
              <a:ext cx="238125" cy="239713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8 w 80"/>
                <a:gd name="T9" fmla="*/ 68 h 80"/>
                <a:gd name="T10" fmla="*/ 80 w 80"/>
                <a:gd name="T11" fmla="*/ 40 h 80"/>
                <a:gd name="T12" fmla="*/ 68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1B6E4637-37A0-D0E9-E467-66DDD0F7BF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53113" y="1279526"/>
              <a:ext cx="3155950" cy="3152775"/>
            </a:xfrm>
            <a:custGeom>
              <a:avLst/>
              <a:gdLst>
                <a:gd name="T0" fmla="*/ 1057 w 1057"/>
                <a:gd name="T1" fmla="*/ 529 h 1057"/>
                <a:gd name="T2" fmla="*/ 529 w 1057"/>
                <a:gd name="T3" fmla="*/ 0 h 1057"/>
                <a:gd name="T4" fmla="*/ 489 w 1057"/>
                <a:gd name="T5" fmla="*/ 40 h 1057"/>
                <a:gd name="T6" fmla="*/ 489 w 1057"/>
                <a:gd name="T7" fmla="*/ 489 h 1057"/>
                <a:gd name="T8" fmla="*/ 40 w 1057"/>
                <a:gd name="T9" fmla="*/ 489 h 1057"/>
                <a:gd name="T10" fmla="*/ 0 w 1057"/>
                <a:gd name="T11" fmla="*/ 529 h 1057"/>
                <a:gd name="T12" fmla="*/ 529 w 1057"/>
                <a:gd name="T13" fmla="*/ 1057 h 1057"/>
                <a:gd name="T14" fmla="*/ 1057 w 1057"/>
                <a:gd name="T15" fmla="*/ 529 h 1057"/>
                <a:gd name="T16" fmla="*/ 816 w 1057"/>
                <a:gd name="T17" fmla="*/ 185 h 1057"/>
                <a:gd name="T18" fmla="*/ 569 w 1057"/>
                <a:gd name="T19" fmla="*/ 432 h 1057"/>
                <a:gd name="T20" fmla="*/ 569 w 1057"/>
                <a:gd name="T21" fmla="*/ 82 h 1057"/>
                <a:gd name="T22" fmla="*/ 816 w 1057"/>
                <a:gd name="T23" fmla="*/ 185 h 1057"/>
                <a:gd name="T24" fmla="*/ 82 w 1057"/>
                <a:gd name="T25" fmla="*/ 569 h 1057"/>
                <a:gd name="T26" fmla="*/ 529 w 1057"/>
                <a:gd name="T27" fmla="*/ 569 h 1057"/>
                <a:gd name="T28" fmla="*/ 557 w 1057"/>
                <a:gd name="T29" fmla="*/ 557 h 1057"/>
                <a:gd name="T30" fmla="*/ 557 w 1057"/>
                <a:gd name="T31" fmla="*/ 557 h 1057"/>
                <a:gd name="T32" fmla="*/ 873 w 1057"/>
                <a:gd name="T33" fmla="*/ 241 h 1057"/>
                <a:gd name="T34" fmla="*/ 977 w 1057"/>
                <a:gd name="T35" fmla="*/ 529 h 1057"/>
                <a:gd name="T36" fmla="*/ 529 w 1057"/>
                <a:gd name="T37" fmla="*/ 977 h 1057"/>
                <a:gd name="T38" fmla="*/ 82 w 1057"/>
                <a:gd name="T39" fmla="*/ 56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1057">
                  <a:moveTo>
                    <a:pt x="1057" y="529"/>
                  </a:moveTo>
                  <a:cubicBezTo>
                    <a:pt x="1057" y="237"/>
                    <a:pt x="820" y="0"/>
                    <a:pt x="529" y="0"/>
                  </a:cubicBezTo>
                  <a:cubicBezTo>
                    <a:pt x="507" y="0"/>
                    <a:pt x="489" y="18"/>
                    <a:pt x="489" y="40"/>
                  </a:cubicBezTo>
                  <a:cubicBezTo>
                    <a:pt x="489" y="489"/>
                    <a:pt x="489" y="489"/>
                    <a:pt x="489" y="489"/>
                  </a:cubicBezTo>
                  <a:cubicBezTo>
                    <a:pt x="40" y="489"/>
                    <a:pt x="40" y="489"/>
                    <a:pt x="40" y="489"/>
                  </a:cubicBezTo>
                  <a:cubicBezTo>
                    <a:pt x="18" y="489"/>
                    <a:pt x="0" y="507"/>
                    <a:pt x="0" y="529"/>
                  </a:cubicBezTo>
                  <a:cubicBezTo>
                    <a:pt x="0" y="820"/>
                    <a:pt x="237" y="1057"/>
                    <a:pt x="529" y="1057"/>
                  </a:cubicBezTo>
                  <a:cubicBezTo>
                    <a:pt x="820" y="1057"/>
                    <a:pt x="1057" y="820"/>
                    <a:pt x="1057" y="529"/>
                  </a:cubicBezTo>
                  <a:close/>
                  <a:moveTo>
                    <a:pt x="816" y="185"/>
                  </a:moveTo>
                  <a:cubicBezTo>
                    <a:pt x="569" y="432"/>
                    <a:pt x="569" y="432"/>
                    <a:pt x="569" y="432"/>
                  </a:cubicBezTo>
                  <a:cubicBezTo>
                    <a:pt x="569" y="82"/>
                    <a:pt x="569" y="82"/>
                    <a:pt x="569" y="82"/>
                  </a:cubicBezTo>
                  <a:cubicBezTo>
                    <a:pt x="662" y="90"/>
                    <a:pt x="748" y="128"/>
                    <a:pt x="816" y="185"/>
                  </a:cubicBezTo>
                  <a:close/>
                  <a:moveTo>
                    <a:pt x="82" y="569"/>
                  </a:moveTo>
                  <a:cubicBezTo>
                    <a:pt x="529" y="569"/>
                    <a:pt x="529" y="569"/>
                    <a:pt x="529" y="569"/>
                  </a:cubicBezTo>
                  <a:cubicBezTo>
                    <a:pt x="540" y="569"/>
                    <a:pt x="550" y="564"/>
                    <a:pt x="557" y="557"/>
                  </a:cubicBezTo>
                  <a:cubicBezTo>
                    <a:pt x="557" y="557"/>
                    <a:pt x="557" y="557"/>
                    <a:pt x="557" y="557"/>
                  </a:cubicBezTo>
                  <a:cubicBezTo>
                    <a:pt x="873" y="241"/>
                    <a:pt x="873" y="241"/>
                    <a:pt x="873" y="241"/>
                  </a:cubicBezTo>
                  <a:cubicBezTo>
                    <a:pt x="938" y="319"/>
                    <a:pt x="977" y="419"/>
                    <a:pt x="977" y="529"/>
                  </a:cubicBezTo>
                  <a:cubicBezTo>
                    <a:pt x="977" y="776"/>
                    <a:pt x="776" y="977"/>
                    <a:pt x="529" y="977"/>
                  </a:cubicBezTo>
                  <a:cubicBezTo>
                    <a:pt x="295" y="977"/>
                    <a:pt x="102" y="797"/>
                    <a:pt x="82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4846572-AA5A-5FC7-A714-BDD7C0176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0238" y="4140201"/>
              <a:ext cx="3749675" cy="1866900"/>
            </a:xfrm>
            <a:custGeom>
              <a:avLst/>
              <a:gdLst>
                <a:gd name="T0" fmla="*/ 547 w 1256"/>
                <a:gd name="T1" fmla="*/ 200 h 626"/>
                <a:gd name="T2" fmla="*/ 427 w 1256"/>
                <a:gd name="T3" fmla="*/ 80 h 626"/>
                <a:gd name="T4" fmla="*/ 307 w 1256"/>
                <a:gd name="T5" fmla="*/ 200 h 626"/>
                <a:gd name="T6" fmla="*/ 318 w 1256"/>
                <a:gd name="T7" fmla="*/ 251 h 626"/>
                <a:gd name="T8" fmla="*/ 171 w 1256"/>
                <a:gd name="T9" fmla="*/ 397 h 626"/>
                <a:gd name="T10" fmla="*/ 120 w 1256"/>
                <a:gd name="T11" fmla="*/ 386 h 626"/>
                <a:gd name="T12" fmla="*/ 0 w 1256"/>
                <a:gd name="T13" fmla="*/ 506 h 626"/>
                <a:gd name="T14" fmla="*/ 120 w 1256"/>
                <a:gd name="T15" fmla="*/ 626 h 626"/>
                <a:gd name="T16" fmla="*/ 240 w 1256"/>
                <a:gd name="T17" fmla="*/ 506 h 626"/>
                <a:gd name="T18" fmla="*/ 228 w 1256"/>
                <a:gd name="T19" fmla="*/ 454 h 626"/>
                <a:gd name="T20" fmla="*/ 374 w 1256"/>
                <a:gd name="T21" fmla="*/ 308 h 626"/>
                <a:gd name="T22" fmla="*/ 427 w 1256"/>
                <a:gd name="T23" fmla="*/ 320 h 626"/>
                <a:gd name="T24" fmla="*/ 486 w 1256"/>
                <a:gd name="T25" fmla="*/ 305 h 626"/>
                <a:gd name="T26" fmla="*/ 635 w 1256"/>
                <a:gd name="T27" fmla="*/ 453 h 626"/>
                <a:gd name="T28" fmla="*/ 623 w 1256"/>
                <a:gd name="T29" fmla="*/ 506 h 626"/>
                <a:gd name="T30" fmla="*/ 743 w 1256"/>
                <a:gd name="T31" fmla="*/ 626 h 626"/>
                <a:gd name="T32" fmla="*/ 863 w 1256"/>
                <a:gd name="T33" fmla="*/ 506 h 626"/>
                <a:gd name="T34" fmla="*/ 852 w 1256"/>
                <a:gd name="T35" fmla="*/ 455 h 626"/>
                <a:gd name="T36" fmla="*/ 1080 w 1256"/>
                <a:gd name="T37" fmla="*/ 226 h 626"/>
                <a:gd name="T38" fmla="*/ 1136 w 1256"/>
                <a:gd name="T39" fmla="*/ 240 h 626"/>
                <a:gd name="T40" fmla="*/ 1256 w 1256"/>
                <a:gd name="T41" fmla="*/ 120 h 626"/>
                <a:gd name="T42" fmla="*/ 1136 w 1256"/>
                <a:gd name="T43" fmla="*/ 0 h 626"/>
                <a:gd name="T44" fmla="*/ 1016 w 1256"/>
                <a:gd name="T45" fmla="*/ 120 h 626"/>
                <a:gd name="T46" fmla="*/ 1026 w 1256"/>
                <a:gd name="T47" fmla="*/ 167 h 626"/>
                <a:gd name="T48" fmla="*/ 795 w 1256"/>
                <a:gd name="T49" fmla="*/ 398 h 626"/>
                <a:gd name="T50" fmla="*/ 743 w 1256"/>
                <a:gd name="T51" fmla="*/ 386 h 626"/>
                <a:gd name="T52" fmla="*/ 692 w 1256"/>
                <a:gd name="T53" fmla="*/ 397 h 626"/>
                <a:gd name="T54" fmla="*/ 539 w 1256"/>
                <a:gd name="T55" fmla="*/ 244 h 626"/>
                <a:gd name="T56" fmla="*/ 547 w 1256"/>
                <a:gd name="T57" fmla="*/ 200 h 626"/>
                <a:gd name="T58" fmla="*/ 120 w 1256"/>
                <a:gd name="T59" fmla="*/ 546 h 626"/>
                <a:gd name="T60" fmla="*/ 80 w 1256"/>
                <a:gd name="T61" fmla="*/ 506 h 626"/>
                <a:gd name="T62" fmla="*/ 120 w 1256"/>
                <a:gd name="T63" fmla="*/ 466 h 626"/>
                <a:gd name="T64" fmla="*/ 147 w 1256"/>
                <a:gd name="T65" fmla="*/ 477 h 626"/>
                <a:gd name="T66" fmla="*/ 148 w 1256"/>
                <a:gd name="T67" fmla="*/ 477 h 626"/>
                <a:gd name="T68" fmla="*/ 148 w 1256"/>
                <a:gd name="T69" fmla="*/ 478 h 626"/>
                <a:gd name="T70" fmla="*/ 160 w 1256"/>
                <a:gd name="T71" fmla="*/ 506 h 626"/>
                <a:gd name="T72" fmla="*/ 120 w 1256"/>
                <a:gd name="T73" fmla="*/ 546 h 626"/>
                <a:gd name="T74" fmla="*/ 427 w 1256"/>
                <a:gd name="T75" fmla="*/ 240 h 626"/>
                <a:gd name="T76" fmla="*/ 387 w 1256"/>
                <a:gd name="T77" fmla="*/ 200 h 626"/>
                <a:gd name="T78" fmla="*/ 427 w 1256"/>
                <a:gd name="T79" fmla="*/ 160 h 626"/>
                <a:gd name="T80" fmla="*/ 467 w 1256"/>
                <a:gd name="T81" fmla="*/ 200 h 626"/>
                <a:gd name="T82" fmla="*/ 427 w 1256"/>
                <a:gd name="T83" fmla="*/ 240 h 626"/>
                <a:gd name="T84" fmla="*/ 1136 w 1256"/>
                <a:gd name="T85" fmla="*/ 80 h 626"/>
                <a:gd name="T86" fmla="*/ 1176 w 1256"/>
                <a:gd name="T87" fmla="*/ 120 h 626"/>
                <a:gd name="T88" fmla="*/ 1136 w 1256"/>
                <a:gd name="T89" fmla="*/ 160 h 626"/>
                <a:gd name="T90" fmla="*/ 1096 w 1256"/>
                <a:gd name="T91" fmla="*/ 120 h 626"/>
                <a:gd name="T92" fmla="*/ 1136 w 1256"/>
                <a:gd name="T93" fmla="*/ 80 h 626"/>
                <a:gd name="T94" fmla="*/ 783 w 1256"/>
                <a:gd name="T95" fmla="*/ 506 h 626"/>
                <a:gd name="T96" fmla="*/ 743 w 1256"/>
                <a:gd name="T97" fmla="*/ 546 h 626"/>
                <a:gd name="T98" fmla="*/ 703 w 1256"/>
                <a:gd name="T99" fmla="*/ 506 h 626"/>
                <a:gd name="T100" fmla="*/ 743 w 1256"/>
                <a:gd name="T101" fmla="*/ 466 h 626"/>
                <a:gd name="T102" fmla="*/ 783 w 1256"/>
                <a:gd name="T103" fmla="*/ 50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6" h="626">
                  <a:moveTo>
                    <a:pt x="547" y="200"/>
                  </a:moveTo>
                  <a:cubicBezTo>
                    <a:pt x="547" y="134"/>
                    <a:pt x="493" y="80"/>
                    <a:pt x="427" y="80"/>
                  </a:cubicBezTo>
                  <a:cubicBezTo>
                    <a:pt x="361" y="80"/>
                    <a:pt x="307" y="134"/>
                    <a:pt x="307" y="200"/>
                  </a:cubicBezTo>
                  <a:cubicBezTo>
                    <a:pt x="307" y="218"/>
                    <a:pt x="311" y="235"/>
                    <a:pt x="318" y="251"/>
                  </a:cubicBezTo>
                  <a:cubicBezTo>
                    <a:pt x="171" y="397"/>
                    <a:pt x="171" y="397"/>
                    <a:pt x="171" y="397"/>
                  </a:cubicBezTo>
                  <a:cubicBezTo>
                    <a:pt x="156" y="390"/>
                    <a:pt x="138" y="386"/>
                    <a:pt x="120" y="386"/>
                  </a:cubicBezTo>
                  <a:cubicBezTo>
                    <a:pt x="53" y="386"/>
                    <a:pt x="0" y="440"/>
                    <a:pt x="0" y="506"/>
                  </a:cubicBezTo>
                  <a:cubicBezTo>
                    <a:pt x="0" y="572"/>
                    <a:pt x="53" y="626"/>
                    <a:pt x="120" y="626"/>
                  </a:cubicBezTo>
                  <a:cubicBezTo>
                    <a:pt x="186" y="626"/>
                    <a:pt x="240" y="572"/>
                    <a:pt x="240" y="506"/>
                  </a:cubicBezTo>
                  <a:cubicBezTo>
                    <a:pt x="240" y="487"/>
                    <a:pt x="235" y="470"/>
                    <a:pt x="228" y="454"/>
                  </a:cubicBezTo>
                  <a:cubicBezTo>
                    <a:pt x="374" y="308"/>
                    <a:pt x="374" y="308"/>
                    <a:pt x="374" y="308"/>
                  </a:cubicBezTo>
                  <a:cubicBezTo>
                    <a:pt x="390" y="316"/>
                    <a:pt x="408" y="320"/>
                    <a:pt x="427" y="320"/>
                  </a:cubicBezTo>
                  <a:cubicBezTo>
                    <a:pt x="448" y="320"/>
                    <a:pt x="469" y="315"/>
                    <a:pt x="486" y="305"/>
                  </a:cubicBezTo>
                  <a:cubicBezTo>
                    <a:pt x="635" y="453"/>
                    <a:pt x="635" y="453"/>
                    <a:pt x="635" y="453"/>
                  </a:cubicBezTo>
                  <a:cubicBezTo>
                    <a:pt x="627" y="469"/>
                    <a:pt x="623" y="487"/>
                    <a:pt x="623" y="506"/>
                  </a:cubicBezTo>
                  <a:cubicBezTo>
                    <a:pt x="623" y="572"/>
                    <a:pt x="677" y="626"/>
                    <a:pt x="743" y="626"/>
                  </a:cubicBezTo>
                  <a:cubicBezTo>
                    <a:pt x="809" y="626"/>
                    <a:pt x="863" y="572"/>
                    <a:pt x="863" y="506"/>
                  </a:cubicBezTo>
                  <a:cubicBezTo>
                    <a:pt x="863" y="487"/>
                    <a:pt x="859" y="470"/>
                    <a:pt x="852" y="455"/>
                  </a:cubicBezTo>
                  <a:cubicBezTo>
                    <a:pt x="1080" y="226"/>
                    <a:pt x="1080" y="226"/>
                    <a:pt x="1080" y="226"/>
                  </a:cubicBezTo>
                  <a:cubicBezTo>
                    <a:pt x="1097" y="235"/>
                    <a:pt x="1116" y="240"/>
                    <a:pt x="1136" y="240"/>
                  </a:cubicBezTo>
                  <a:cubicBezTo>
                    <a:pt x="1202" y="240"/>
                    <a:pt x="1256" y="187"/>
                    <a:pt x="1256" y="120"/>
                  </a:cubicBezTo>
                  <a:cubicBezTo>
                    <a:pt x="1256" y="54"/>
                    <a:pt x="1202" y="0"/>
                    <a:pt x="1136" y="0"/>
                  </a:cubicBezTo>
                  <a:cubicBezTo>
                    <a:pt x="1070" y="0"/>
                    <a:pt x="1016" y="54"/>
                    <a:pt x="1016" y="120"/>
                  </a:cubicBezTo>
                  <a:cubicBezTo>
                    <a:pt x="1016" y="137"/>
                    <a:pt x="1020" y="153"/>
                    <a:pt x="1026" y="167"/>
                  </a:cubicBezTo>
                  <a:cubicBezTo>
                    <a:pt x="795" y="398"/>
                    <a:pt x="795" y="398"/>
                    <a:pt x="795" y="398"/>
                  </a:cubicBezTo>
                  <a:cubicBezTo>
                    <a:pt x="779" y="390"/>
                    <a:pt x="762" y="386"/>
                    <a:pt x="743" y="386"/>
                  </a:cubicBezTo>
                  <a:cubicBezTo>
                    <a:pt x="725" y="386"/>
                    <a:pt x="707" y="390"/>
                    <a:pt x="692" y="397"/>
                  </a:cubicBezTo>
                  <a:cubicBezTo>
                    <a:pt x="539" y="244"/>
                    <a:pt x="539" y="244"/>
                    <a:pt x="539" y="244"/>
                  </a:cubicBezTo>
                  <a:cubicBezTo>
                    <a:pt x="544" y="231"/>
                    <a:pt x="547" y="216"/>
                    <a:pt x="547" y="200"/>
                  </a:cubicBezTo>
                  <a:close/>
                  <a:moveTo>
                    <a:pt x="120" y="546"/>
                  </a:moveTo>
                  <a:cubicBezTo>
                    <a:pt x="98" y="546"/>
                    <a:pt x="80" y="528"/>
                    <a:pt x="80" y="506"/>
                  </a:cubicBezTo>
                  <a:cubicBezTo>
                    <a:pt x="80" y="484"/>
                    <a:pt x="98" y="466"/>
                    <a:pt x="120" y="466"/>
                  </a:cubicBezTo>
                  <a:cubicBezTo>
                    <a:pt x="130" y="466"/>
                    <a:pt x="140" y="470"/>
                    <a:pt x="147" y="477"/>
                  </a:cubicBezTo>
                  <a:cubicBezTo>
                    <a:pt x="147" y="477"/>
                    <a:pt x="148" y="477"/>
                    <a:pt x="148" y="477"/>
                  </a:cubicBezTo>
                  <a:cubicBezTo>
                    <a:pt x="148" y="478"/>
                    <a:pt x="148" y="478"/>
                    <a:pt x="148" y="478"/>
                  </a:cubicBezTo>
                  <a:cubicBezTo>
                    <a:pt x="155" y="485"/>
                    <a:pt x="160" y="495"/>
                    <a:pt x="160" y="506"/>
                  </a:cubicBezTo>
                  <a:cubicBezTo>
                    <a:pt x="160" y="528"/>
                    <a:pt x="142" y="546"/>
                    <a:pt x="120" y="546"/>
                  </a:cubicBezTo>
                  <a:close/>
                  <a:moveTo>
                    <a:pt x="427" y="240"/>
                  </a:moveTo>
                  <a:cubicBezTo>
                    <a:pt x="405" y="240"/>
                    <a:pt x="387" y="222"/>
                    <a:pt x="387" y="200"/>
                  </a:cubicBezTo>
                  <a:cubicBezTo>
                    <a:pt x="387" y="178"/>
                    <a:pt x="405" y="160"/>
                    <a:pt x="427" y="160"/>
                  </a:cubicBezTo>
                  <a:cubicBezTo>
                    <a:pt x="449" y="160"/>
                    <a:pt x="467" y="178"/>
                    <a:pt x="467" y="200"/>
                  </a:cubicBezTo>
                  <a:cubicBezTo>
                    <a:pt x="467" y="222"/>
                    <a:pt x="449" y="240"/>
                    <a:pt x="427" y="240"/>
                  </a:cubicBezTo>
                  <a:close/>
                  <a:moveTo>
                    <a:pt x="1136" y="80"/>
                  </a:moveTo>
                  <a:cubicBezTo>
                    <a:pt x="1158" y="80"/>
                    <a:pt x="1176" y="98"/>
                    <a:pt x="1176" y="120"/>
                  </a:cubicBezTo>
                  <a:cubicBezTo>
                    <a:pt x="1176" y="142"/>
                    <a:pt x="1158" y="160"/>
                    <a:pt x="1136" y="160"/>
                  </a:cubicBezTo>
                  <a:cubicBezTo>
                    <a:pt x="1114" y="160"/>
                    <a:pt x="1096" y="142"/>
                    <a:pt x="1096" y="120"/>
                  </a:cubicBezTo>
                  <a:cubicBezTo>
                    <a:pt x="1096" y="98"/>
                    <a:pt x="1114" y="80"/>
                    <a:pt x="1136" y="80"/>
                  </a:cubicBezTo>
                  <a:close/>
                  <a:moveTo>
                    <a:pt x="783" y="506"/>
                  </a:moveTo>
                  <a:cubicBezTo>
                    <a:pt x="783" y="528"/>
                    <a:pt x="765" y="546"/>
                    <a:pt x="743" y="546"/>
                  </a:cubicBezTo>
                  <a:cubicBezTo>
                    <a:pt x="721" y="546"/>
                    <a:pt x="703" y="528"/>
                    <a:pt x="703" y="506"/>
                  </a:cubicBezTo>
                  <a:cubicBezTo>
                    <a:pt x="703" y="484"/>
                    <a:pt x="721" y="466"/>
                    <a:pt x="743" y="466"/>
                  </a:cubicBezTo>
                  <a:cubicBezTo>
                    <a:pt x="765" y="466"/>
                    <a:pt x="783" y="484"/>
                    <a:pt x="78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40ADB121-4DD6-2D3A-E4FC-83AA6D2FF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3179763"/>
              <a:ext cx="868363" cy="238125"/>
            </a:xfrm>
            <a:custGeom>
              <a:avLst/>
              <a:gdLst>
                <a:gd name="T0" fmla="*/ 40 w 291"/>
                <a:gd name="T1" fmla="*/ 80 h 80"/>
                <a:gd name="T2" fmla="*/ 251 w 291"/>
                <a:gd name="T3" fmla="*/ 80 h 80"/>
                <a:gd name="T4" fmla="*/ 291 w 291"/>
                <a:gd name="T5" fmla="*/ 40 h 80"/>
                <a:gd name="T6" fmla="*/ 251 w 291"/>
                <a:gd name="T7" fmla="*/ 0 h 80"/>
                <a:gd name="T8" fmla="*/ 40 w 291"/>
                <a:gd name="T9" fmla="*/ 0 h 80"/>
                <a:gd name="T10" fmla="*/ 0 w 291"/>
                <a:gd name="T11" fmla="*/ 40 h 80"/>
                <a:gd name="T12" fmla="*/ 40 w 291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80">
                  <a:moveTo>
                    <a:pt x="40" y="80"/>
                  </a:moveTo>
                  <a:cubicBezTo>
                    <a:pt x="251" y="80"/>
                    <a:pt x="251" y="80"/>
                    <a:pt x="251" y="80"/>
                  </a:cubicBezTo>
                  <a:cubicBezTo>
                    <a:pt x="273" y="80"/>
                    <a:pt x="291" y="62"/>
                    <a:pt x="291" y="40"/>
                  </a:cubicBezTo>
                  <a:cubicBezTo>
                    <a:pt x="291" y="18"/>
                    <a:pt x="273" y="0"/>
                    <a:pt x="25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112C845D-0518-1D6E-911E-F3CFCF583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2375" y="3179763"/>
              <a:ext cx="239713" cy="238125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9 w 80"/>
                <a:gd name="T9" fmla="*/ 68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19"/>
                    <a:pt x="0" y="29"/>
                    <a:pt x="0" y="40"/>
                  </a:cubicBezTo>
                  <a:cubicBezTo>
                    <a:pt x="0" y="51"/>
                    <a:pt x="5" y="61"/>
                    <a:pt x="12" y="68"/>
                  </a:cubicBezTo>
                  <a:cubicBezTo>
                    <a:pt x="20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9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20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7BA9B05B-E4D0-650A-76B4-4FBEF6B9B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035176"/>
              <a:ext cx="1698625" cy="238125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F4BA109A-35F7-69D0-89FA-70B43E6C5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606676"/>
              <a:ext cx="1698625" cy="239713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40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D4ADB-507A-149C-8C42-C37C933A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1ADEF2-7DE1-81AA-9B66-1BDC22763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886BDD-0864-77FA-54D4-6ECE6973B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89D8B-8525-C6AE-F535-7A7C33F961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57059-47CE-6D87-76C2-7C9DD0748585}"/>
              </a:ext>
            </a:extLst>
          </p:cNvPr>
          <p:cNvSpPr txBox="1"/>
          <p:nvPr/>
        </p:nvSpPr>
        <p:spPr>
          <a:xfrm>
            <a:off x="2113271" y="264740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Duplicated Rows 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DF8B2199-2AAE-1543-C6BF-9B4DA464EA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827" y="1768509"/>
            <a:ext cx="720811" cy="804871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51B3C14F-790E-EF43-9789-B224FF2318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1943" y="1768509"/>
            <a:ext cx="844271" cy="8131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A0AB98-AC16-6554-823B-8F152E90DF6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525638" y="2170945"/>
            <a:ext cx="2046305" cy="411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BA444D-3646-D67C-B6D9-2CB070B1213E}"/>
              </a:ext>
            </a:extLst>
          </p:cNvPr>
          <p:cNvSpPr txBox="1"/>
          <p:nvPr/>
        </p:nvSpPr>
        <p:spPr>
          <a:xfrm>
            <a:off x="4854846" y="2647404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Missing 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491A92-DD40-DC38-AA8A-54BDBC0BFA62}"/>
              </a:ext>
            </a:extLst>
          </p:cNvPr>
          <p:cNvGrpSpPr/>
          <p:nvPr/>
        </p:nvGrpSpPr>
        <p:grpSpPr>
          <a:xfrm>
            <a:off x="8462519" y="1776745"/>
            <a:ext cx="998346" cy="870659"/>
            <a:chOff x="7147546" y="3228881"/>
            <a:chExt cx="1027430" cy="1019175"/>
          </a:xfrm>
        </p:grpSpPr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13D0758F-D0D3-E66E-3493-0C15D7427320}"/>
                </a:ext>
              </a:extLst>
            </p:cNvPr>
            <p:cNvSpPr/>
            <p:nvPr/>
          </p:nvSpPr>
          <p:spPr>
            <a:xfrm>
              <a:off x="7147546" y="3228881"/>
              <a:ext cx="1027430" cy="1019175"/>
            </a:xfrm>
            <a:custGeom>
              <a:avLst/>
              <a:gdLst/>
              <a:ahLst/>
              <a:cxnLst/>
              <a:rect l="l" t="t" r="r" b="b"/>
              <a:pathLst>
                <a:path w="1027430" h="1019175">
                  <a:moveTo>
                    <a:pt x="108129" y="1018647"/>
                  </a:moveTo>
                  <a:lnTo>
                    <a:pt x="59962" y="1003475"/>
                  </a:lnTo>
                  <a:lnTo>
                    <a:pt x="32046" y="969245"/>
                  </a:lnTo>
                  <a:lnTo>
                    <a:pt x="18500" y="956159"/>
                  </a:lnTo>
                  <a:lnTo>
                    <a:pt x="8436" y="940479"/>
                  </a:lnTo>
                  <a:lnTo>
                    <a:pt x="2166" y="922744"/>
                  </a:lnTo>
                  <a:lnTo>
                    <a:pt x="0" y="903493"/>
                  </a:lnTo>
                  <a:lnTo>
                    <a:pt x="1659" y="886680"/>
                  </a:lnTo>
                  <a:lnTo>
                    <a:pt x="6500" y="870883"/>
                  </a:lnTo>
                  <a:lnTo>
                    <a:pt x="14304" y="856505"/>
                  </a:lnTo>
                  <a:lnTo>
                    <a:pt x="24848" y="843947"/>
                  </a:lnTo>
                  <a:lnTo>
                    <a:pt x="24848" y="165168"/>
                  </a:lnTo>
                  <a:lnTo>
                    <a:pt x="31403" y="132828"/>
                  </a:lnTo>
                  <a:lnTo>
                    <a:pt x="49268" y="106389"/>
                  </a:lnTo>
                  <a:lnTo>
                    <a:pt x="75741" y="88548"/>
                  </a:lnTo>
                  <a:lnTo>
                    <a:pt x="108122" y="82002"/>
                  </a:lnTo>
                  <a:lnTo>
                    <a:pt x="140503" y="88548"/>
                  </a:lnTo>
                  <a:lnTo>
                    <a:pt x="166976" y="106389"/>
                  </a:lnTo>
                  <a:lnTo>
                    <a:pt x="184840" y="132828"/>
                  </a:lnTo>
                  <a:lnTo>
                    <a:pt x="191395" y="165168"/>
                  </a:lnTo>
                  <a:lnTo>
                    <a:pt x="191395" y="198532"/>
                  </a:lnTo>
                  <a:lnTo>
                    <a:pt x="197868" y="193481"/>
                  </a:lnTo>
                  <a:lnTo>
                    <a:pt x="204823" y="189075"/>
                  </a:lnTo>
                  <a:lnTo>
                    <a:pt x="212215" y="185359"/>
                  </a:lnTo>
                  <a:lnTo>
                    <a:pt x="219998" y="182379"/>
                  </a:lnTo>
                  <a:lnTo>
                    <a:pt x="231795" y="159327"/>
                  </a:lnTo>
                  <a:lnTo>
                    <a:pt x="249887" y="141103"/>
                  </a:lnTo>
                  <a:lnTo>
                    <a:pt x="272838" y="129128"/>
                  </a:lnTo>
                  <a:lnTo>
                    <a:pt x="299207" y="124821"/>
                  </a:lnTo>
                  <a:lnTo>
                    <a:pt x="325577" y="129129"/>
                  </a:lnTo>
                  <a:lnTo>
                    <a:pt x="348528" y="141108"/>
                  </a:lnTo>
                  <a:lnTo>
                    <a:pt x="366620" y="159336"/>
                  </a:lnTo>
                  <a:lnTo>
                    <a:pt x="378416" y="182394"/>
                  </a:lnTo>
                  <a:lnTo>
                    <a:pt x="401496" y="194173"/>
                  </a:lnTo>
                  <a:lnTo>
                    <a:pt x="419743" y="212238"/>
                  </a:lnTo>
                  <a:lnTo>
                    <a:pt x="431733" y="235154"/>
                  </a:lnTo>
                  <a:lnTo>
                    <a:pt x="436046" y="261487"/>
                  </a:lnTo>
                  <a:lnTo>
                    <a:pt x="436046" y="364759"/>
                  </a:lnTo>
                  <a:lnTo>
                    <a:pt x="448398" y="343539"/>
                  </a:lnTo>
                  <a:lnTo>
                    <a:pt x="466248" y="326873"/>
                  </a:lnTo>
                  <a:lnTo>
                    <a:pt x="488359" y="315978"/>
                  </a:lnTo>
                  <a:lnTo>
                    <a:pt x="513492" y="312076"/>
                  </a:lnTo>
                  <a:lnTo>
                    <a:pt x="538634" y="315978"/>
                  </a:lnTo>
                  <a:lnTo>
                    <a:pt x="560748" y="326873"/>
                  </a:lnTo>
                  <a:lnTo>
                    <a:pt x="578597" y="343539"/>
                  </a:lnTo>
                  <a:lnTo>
                    <a:pt x="590945" y="364759"/>
                  </a:lnTo>
                  <a:lnTo>
                    <a:pt x="590945" y="136658"/>
                  </a:lnTo>
                  <a:lnTo>
                    <a:pt x="595259" y="110323"/>
                  </a:lnTo>
                  <a:lnTo>
                    <a:pt x="607252" y="87402"/>
                  </a:lnTo>
                  <a:lnTo>
                    <a:pt x="625501" y="69331"/>
                  </a:lnTo>
                  <a:lnTo>
                    <a:pt x="648582" y="57550"/>
                  </a:lnTo>
                  <a:lnTo>
                    <a:pt x="660374" y="34502"/>
                  </a:lnTo>
                  <a:lnTo>
                    <a:pt x="678464" y="16281"/>
                  </a:lnTo>
                  <a:lnTo>
                    <a:pt x="701414" y="4306"/>
                  </a:lnTo>
                  <a:lnTo>
                    <a:pt x="727784" y="0"/>
                  </a:lnTo>
                  <a:lnTo>
                    <a:pt x="754155" y="4306"/>
                  </a:lnTo>
                  <a:lnTo>
                    <a:pt x="777108" y="16281"/>
                  </a:lnTo>
                  <a:lnTo>
                    <a:pt x="795203" y="34502"/>
                  </a:lnTo>
                  <a:lnTo>
                    <a:pt x="807000" y="57550"/>
                  </a:lnTo>
                  <a:lnTo>
                    <a:pt x="830084" y="69331"/>
                  </a:lnTo>
                  <a:lnTo>
                    <a:pt x="848330" y="87402"/>
                  </a:lnTo>
                  <a:lnTo>
                    <a:pt x="860318" y="110323"/>
                  </a:lnTo>
                  <a:lnTo>
                    <a:pt x="864630" y="136658"/>
                  </a:lnTo>
                  <a:lnTo>
                    <a:pt x="864630" y="500450"/>
                  </a:lnTo>
                  <a:lnTo>
                    <a:pt x="860318" y="526783"/>
                  </a:lnTo>
                  <a:lnTo>
                    <a:pt x="848330" y="549701"/>
                  </a:lnTo>
                  <a:lnTo>
                    <a:pt x="830084" y="567766"/>
                  </a:lnTo>
                  <a:lnTo>
                    <a:pt x="807000" y="579542"/>
                  </a:lnTo>
                  <a:lnTo>
                    <a:pt x="795203" y="602595"/>
                  </a:lnTo>
                  <a:lnTo>
                    <a:pt x="777108" y="620818"/>
                  </a:lnTo>
                  <a:lnTo>
                    <a:pt x="754155" y="632793"/>
                  </a:lnTo>
                  <a:lnTo>
                    <a:pt x="727784" y="637100"/>
                  </a:lnTo>
                  <a:lnTo>
                    <a:pt x="702649" y="633198"/>
                  </a:lnTo>
                  <a:lnTo>
                    <a:pt x="680541" y="622304"/>
                  </a:lnTo>
                  <a:lnTo>
                    <a:pt x="662696" y="605637"/>
                  </a:lnTo>
                  <a:lnTo>
                    <a:pt x="650346" y="584417"/>
                  </a:lnTo>
                  <a:lnTo>
                    <a:pt x="650346" y="723358"/>
                  </a:lnTo>
                  <a:lnTo>
                    <a:pt x="646033" y="749697"/>
                  </a:lnTo>
                  <a:lnTo>
                    <a:pt x="634041" y="772621"/>
                  </a:lnTo>
                  <a:lnTo>
                    <a:pt x="615793" y="790692"/>
                  </a:lnTo>
                  <a:lnTo>
                    <a:pt x="592708" y="802473"/>
                  </a:lnTo>
                  <a:lnTo>
                    <a:pt x="590650" y="808777"/>
                  </a:lnTo>
                  <a:lnTo>
                    <a:pt x="587841" y="814764"/>
                  </a:lnTo>
                  <a:lnTo>
                    <a:pt x="584398" y="820319"/>
                  </a:lnTo>
                  <a:lnTo>
                    <a:pt x="944922" y="820334"/>
                  </a:lnTo>
                  <a:lnTo>
                    <a:pt x="977483" y="827626"/>
                  </a:lnTo>
                  <a:lnTo>
                    <a:pt x="1003497" y="845424"/>
                  </a:lnTo>
                  <a:lnTo>
                    <a:pt x="1020732" y="871468"/>
                  </a:lnTo>
                  <a:lnTo>
                    <a:pt x="1026961" y="903501"/>
                  </a:lnTo>
                  <a:lnTo>
                    <a:pt x="1020794" y="935529"/>
                  </a:lnTo>
                  <a:lnTo>
                    <a:pt x="1003762" y="961560"/>
                  </a:lnTo>
                  <a:lnTo>
                    <a:pt x="978065" y="979334"/>
                  </a:lnTo>
                  <a:lnTo>
                    <a:pt x="945905" y="986592"/>
                  </a:lnTo>
                  <a:lnTo>
                    <a:pt x="173926" y="986629"/>
                  </a:lnTo>
                  <a:lnTo>
                    <a:pt x="172397" y="988610"/>
                  </a:lnTo>
                  <a:lnTo>
                    <a:pt x="141459" y="1011764"/>
                  </a:lnTo>
                  <a:lnTo>
                    <a:pt x="125242" y="1016888"/>
                  </a:lnTo>
                  <a:lnTo>
                    <a:pt x="108129" y="1018647"/>
                  </a:lnTo>
                  <a:close/>
                </a:path>
              </a:pathLst>
            </a:custGeom>
            <a:solidFill>
              <a:srgbClr val="F9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530B5D57-1986-4348-7B68-D4FEC1D6FC82}"/>
                </a:ext>
              </a:extLst>
            </p:cNvPr>
            <p:cNvSpPr/>
            <p:nvPr/>
          </p:nvSpPr>
          <p:spPr>
            <a:xfrm>
              <a:off x="7176607" y="3257907"/>
              <a:ext cx="969010" cy="960755"/>
            </a:xfrm>
            <a:custGeom>
              <a:avLst/>
              <a:gdLst/>
              <a:ahLst/>
              <a:cxnLst/>
              <a:rect l="l" t="t" r="r" b="b"/>
              <a:pathLst>
                <a:path w="969009" h="960754">
                  <a:moveTo>
                    <a:pt x="296926" y="259207"/>
                  </a:moveTo>
                  <a:lnTo>
                    <a:pt x="243344" y="259207"/>
                  </a:lnTo>
                  <a:lnTo>
                    <a:pt x="243344" y="569506"/>
                  </a:lnTo>
                  <a:lnTo>
                    <a:pt x="296926" y="569506"/>
                  </a:lnTo>
                  <a:lnTo>
                    <a:pt x="296926" y="259207"/>
                  </a:lnTo>
                  <a:close/>
                </a:path>
                <a:path w="969009" h="960754">
                  <a:moveTo>
                    <a:pt x="511200" y="446455"/>
                  </a:moveTo>
                  <a:lnTo>
                    <a:pt x="457644" y="446455"/>
                  </a:lnTo>
                  <a:lnTo>
                    <a:pt x="457644" y="667588"/>
                  </a:lnTo>
                  <a:lnTo>
                    <a:pt x="511200" y="667588"/>
                  </a:lnTo>
                  <a:lnTo>
                    <a:pt x="511200" y="446455"/>
                  </a:lnTo>
                  <a:close/>
                </a:path>
                <a:path w="969009" h="960754">
                  <a:moveTo>
                    <a:pt x="725512" y="134378"/>
                  </a:moveTo>
                  <a:lnTo>
                    <a:pt x="671944" y="134378"/>
                  </a:lnTo>
                  <a:lnTo>
                    <a:pt x="671944" y="444677"/>
                  </a:lnTo>
                  <a:lnTo>
                    <a:pt x="725512" y="444677"/>
                  </a:lnTo>
                  <a:lnTo>
                    <a:pt x="725512" y="134378"/>
                  </a:lnTo>
                  <a:close/>
                </a:path>
                <a:path w="969009" h="960754">
                  <a:moveTo>
                    <a:pt x="806500" y="107619"/>
                  </a:moveTo>
                  <a:lnTo>
                    <a:pt x="802297" y="86715"/>
                  </a:lnTo>
                  <a:lnTo>
                    <a:pt x="790816" y="69583"/>
                  </a:lnTo>
                  <a:lnTo>
                    <a:pt x="779081" y="61569"/>
                  </a:lnTo>
                  <a:lnTo>
                    <a:pt x="779081" y="107619"/>
                  </a:lnTo>
                  <a:lnTo>
                    <a:pt x="779081" y="471424"/>
                  </a:lnTo>
                  <a:lnTo>
                    <a:pt x="776973" y="481838"/>
                  </a:lnTo>
                  <a:lnTo>
                    <a:pt x="771232" y="490347"/>
                  </a:lnTo>
                  <a:lnTo>
                    <a:pt x="762723" y="496074"/>
                  </a:lnTo>
                  <a:lnTo>
                    <a:pt x="752284" y="498170"/>
                  </a:lnTo>
                  <a:lnTo>
                    <a:pt x="725512" y="498170"/>
                  </a:lnTo>
                  <a:lnTo>
                    <a:pt x="725385" y="525551"/>
                  </a:lnTo>
                  <a:lnTo>
                    <a:pt x="723404" y="535343"/>
                  </a:lnTo>
                  <a:lnTo>
                    <a:pt x="717664" y="543839"/>
                  </a:lnTo>
                  <a:lnTo>
                    <a:pt x="709142" y="549579"/>
                  </a:lnTo>
                  <a:lnTo>
                    <a:pt x="698715" y="551675"/>
                  </a:lnTo>
                  <a:lnTo>
                    <a:pt x="688289" y="549579"/>
                  </a:lnTo>
                  <a:lnTo>
                    <a:pt x="679780" y="543839"/>
                  </a:lnTo>
                  <a:lnTo>
                    <a:pt x="674039" y="535343"/>
                  </a:lnTo>
                  <a:lnTo>
                    <a:pt x="672071" y="525551"/>
                  </a:lnTo>
                  <a:lnTo>
                    <a:pt x="671944" y="498170"/>
                  </a:lnTo>
                  <a:lnTo>
                    <a:pt x="645147" y="498170"/>
                  </a:lnTo>
                  <a:lnTo>
                    <a:pt x="618350" y="471424"/>
                  </a:lnTo>
                  <a:lnTo>
                    <a:pt x="618350" y="408305"/>
                  </a:lnTo>
                  <a:lnTo>
                    <a:pt x="618350" y="107619"/>
                  </a:lnTo>
                  <a:lnTo>
                    <a:pt x="620458" y="97218"/>
                  </a:lnTo>
                  <a:lnTo>
                    <a:pt x="626198" y="88722"/>
                  </a:lnTo>
                  <a:lnTo>
                    <a:pt x="634720" y="82981"/>
                  </a:lnTo>
                  <a:lnTo>
                    <a:pt x="645147" y="80886"/>
                  </a:lnTo>
                  <a:lnTo>
                    <a:pt x="671944" y="80886"/>
                  </a:lnTo>
                  <a:lnTo>
                    <a:pt x="672058" y="53505"/>
                  </a:lnTo>
                  <a:lnTo>
                    <a:pt x="674039" y="43713"/>
                  </a:lnTo>
                  <a:lnTo>
                    <a:pt x="679780" y="35217"/>
                  </a:lnTo>
                  <a:lnTo>
                    <a:pt x="688289" y="29489"/>
                  </a:lnTo>
                  <a:lnTo>
                    <a:pt x="698715" y="27381"/>
                  </a:lnTo>
                  <a:lnTo>
                    <a:pt x="709142" y="29489"/>
                  </a:lnTo>
                  <a:lnTo>
                    <a:pt x="717664" y="35217"/>
                  </a:lnTo>
                  <a:lnTo>
                    <a:pt x="723404" y="43713"/>
                  </a:lnTo>
                  <a:lnTo>
                    <a:pt x="725385" y="53505"/>
                  </a:lnTo>
                  <a:lnTo>
                    <a:pt x="725512" y="80886"/>
                  </a:lnTo>
                  <a:lnTo>
                    <a:pt x="752284" y="80886"/>
                  </a:lnTo>
                  <a:lnTo>
                    <a:pt x="762723" y="82981"/>
                  </a:lnTo>
                  <a:lnTo>
                    <a:pt x="771232" y="88722"/>
                  </a:lnTo>
                  <a:lnTo>
                    <a:pt x="776973" y="97218"/>
                  </a:lnTo>
                  <a:lnTo>
                    <a:pt x="779081" y="107619"/>
                  </a:lnTo>
                  <a:lnTo>
                    <a:pt x="779081" y="61569"/>
                  </a:lnTo>
                  <a:lnTo>
                    <a:pt x="773785" y="57937"/>
                  </a:lnTo>
                  <a:lnTo>
                    <a:pt x="752932" y="53505"/>
                  </a:lnTo>
                  <a:lnTo>
                    <a:pt x="748487" y="32677"/>
                  </a:lnTo>
                  <a:lnTo>
                    <a:pt x="744867" y="27381"/>
                  </a:lnTo>
                  <a:lnTo>
                    <a:pt x="736828" y="15671"/>
                  </a:lnTo>
                  <a:lnTo>
                    <a:pt x="719658" y="4203"/>
                  </a:lnTo>
                  <a:lnTo>
                    <a:pt x="698715" y="0"/>
                  </a:lnTo>
                  <a:lnTo>
                    <a:pt x="677773" y="4203"/>
                  </a:lnTo>
                  <a:lnTo>
                    <a:pt x="660615" y="15671"/>
                  </a:lnTo>
                  <a:lnTo>
                    <a:pt x="648957" y="32677"/>
                  </a:lnTo>
                  <a:lnTo>
                    <a:pt x="644525" y="53505"/>
                  </a:lnTo>
                  <a:lnTo>
                    <a:pt x="623658" y="57937"/>
                  </a:lnTo>
                  <a:lnTo>
                    <a:pt x="606628" y="69583"/>
                  </a:lnTo>
                  <a:lnTo>
                    <a:pt x="595147" y="86715"/>
                  </a:lnTo>
                  <a:lnTo>
                    <a:pt x="590943" y="107619"/>
                  </a:lnTo>
                  <a:lnTo>
                    <a:pt x="590943" y="408305"/>
                  </a:lnTo>
                  <a:lnTo>
                    <a:pt x="584174" y="391464"/>
                  </a:lnTo>
                  <a:lnTo>
                    <a:pt x="572465" y="377990"/>
                  </a:lnTo>
                  <a:lnTo>
                    <a:pt x="564794" y="373557"/>
                  </a:lnTo>
                  <a:lnTo>
                    <a:pt x="564794" y="419709"/>
                  </a:lnTo>
                  <a:lnTo>
                    <a:pt x="564794" y="694334"/>
                  </a:lnTo>
                  <a:lnTo>
                    <a:pt x="562686" y="704748"/>
                  </a:lnTo>
                  <a:lnTo>
                    <a:pt x="556945" y="713257"/>
                  </a:lnTo>
                  <a:lnTo>
                    <a:pt x="548424" y="718985"/>
                  </a:lnTo>
                  <a:lnTo>
                    <a:pt x="537997" y="721093"/>
                  </a:lnTo>
                  <a:lnTo>
                    <a:pt x="511200" y="721093"/>
                  </a:lnTo>
                  <a:lnTo>
                    <a:pt x="511200" y="747839"/>
                  </a:lnTo>
                  <a:lnTo>
                    <a:pt x="509104" y="758253"/>
                  </a:lnTo>
                  <a:lnTo>
                    <a:pt x="503364" y="766749"/>
                  </a:lnTo>
                  <a:lnTo>
                    <a:pt x="494842" y="772490"/>
                  </a:lnTo>
                  <a:lnTo>
                    <a:pt x="484428" y="774585"/>
                  </a:lnTo>
                  <a:lnTo>
                    <a:pt x="474002" y="772490"/>
                  </a:lnTo>
                  <a:lnTo>
                    <a:pt x="465480" y="766749"/>
                  </a:lnTo>
                  <a:lnTo>
                    <a:pt x="459740" y="758253"/>
                  </a:lnTo>
                  <a:lnTo>
                    <a:pt x="457644" y="747839"/>
                  </a:lnTo>
                  <a:lnTo>
                    <a:pt x="457644" y="721093"/>
                  </a:lnTo>
                  <a:lnTo>
                    <a:pt x="430847" y="721093"/>
                  </a:lnTo>
                  <a:lnTo>
                    <a:pt x="420420" y="718985"/>
                  </a:lnTo>
                  <a:lnTo>
                    <a:pt x="411911" y="713257"/>
                  </a:lnTo>
                  <a:lnTo>
                    <a:pt x="406171" y="704748"/>
                  </a:lnTo>
                  <a:lnTo>
                    <a:pt x="404063" y="694334"/>
                  </a:lnTo>
                  <a:lnTo>
                    <a:pt x="404063" y="607656"/>
                  </a:lnTo>
                  <a:lnTo>
                    <a:pt x="404063" y="419709"/>
                  </a:lnTo>
                  <a:lnTo>
                    <a:pt x="406171" y="409295"/>
                  </a:lnTo>
                  <a:lnTo>
                    <a:pt x="406844" y="408305"/>
                  </a:lnTo>
                  <a:lnTo>
                    <a:pt x="411911" y="400799"/>
                  </a:lnTo>
                  <a:lnTo>
                    <a:pt x="420420" y="395058"/>
                  </a:lnTo>
                  <a:lnTo>
                    <a:pt x="430847" y="392963"/>
                  </a:lnTo>
                  <a:lnTo>
                    <a:pt x="457644" y="392963"/>
                  </a:lnTo>
                  <a:lnTo>
                    <a:pt x="457644" y="366217"/>
                  </a:lnTo>
                  <a:lnTo>
                    <a:pt x="459740" y="355803"/>
                  </a:lnTo>
                  <a:lnTo>
                    <a:pt x="465480" y="347294"/>
                  </a:lnTo>
                  <a:lnTo>
                    <a:pt x="474002" y="341566"/>
                  </a:lnTo>
                  <a:lnTo>
                    <a:pt x="484428" y="339458"/>
                  </a:lnTo>
                  <a:lnTo>
                    <a:pt x="494842" y="341566"/>
                  </a:lnTo>
                  <a:lnTo>
                    <a:pt x="503364" y="347294"/>
                  </a:lnTo>
                  <a:lnTo>
                    <a:pt x="509104" y="355803"/>
                  </a:lnTo>
                  <a:lnTo>
                    <a:pt x="511200" y="366217"/>
                  </a:lnTo>
                  <a:lnTo>
                    <a:pt x="511200" y="392963"/>
                  </a:lnTo>
                  <a:lnTo>
                    <a:pt x="537997" y="392963"/>
                  </a:lnTo>
                  <a:lnTo>
                    <a:pt x="548424" y="395058"/>
                  </a:lnTo>
                  <a:lnTo>
                    <a:pt x="556945" y="400799"/>
                  </a:lnTo>
                  <a:lnTo>
                    <a:pt x="562686" y="409295"/>
                  </a:lnTo>
                  <a:lnTo>
                    <a:pt x="564794" y="419709"/>
                  </a:lnTo>
                  <a:lnTo>
                    <a:pt x="564794" y="373557"/>
                  </a:lnTo>
                  <a:lnTo>
                    <a:pt x="556920" y="368985"/>
                  </a:lnTo>
                  <a:lnTo>
                    <a:pt x="538645" y="365582"/>
                  </a:lnTo>
                  <a:lnTo>
                    <a:pt x="534200" y="344754"/>
                  </a:lnTo>
                  <a:lnTo>
                    <a:pt x="530567" y="339458"/>
                  </a:lnTo>
                  <a:lnTo>
                    <a:pt x="522541" y="327748"/>
                  </a:lnTo>
                  <a:lnTo>
                    <a:pt x="505371" y="316280"/>
                  </a:lnTo>
                  <a:lnTo>
                    <a:pt x="484428" y="312077"/>
                  </a:lnTo>
                  <a:lnTo>
                    <a:pt x="463486" y="316280"/>
                  </a:lnTo>
                  <a:lnTo>
                    <a:pt x="446328" y="327748"/>
                  </a:lnTo>
                  <a:lnTo>
                    <a:pt x="434657" y="344754"/>
                  </a:lnTo>
                  <a:lnTo>
                    <a:pt x="430225" y="365582"/>
                  </a:lnTo>
                  <a:lnTo>
                    <a:pt x="411949" y="368985"/>
                  </a:lnTo>
                  <a:lnTo>
                    <a:pt x="396392" y="377990"/>
                  </a:lnTo>
                  <a:lnTo>
                    <a:pt x="384683" y="391464"/>
                  </a:lnTo>
                  <a:lnTo>
                    <a:pt x="377913" y="408305"/>
                  </a:lnTo>
                  <a:lnTo>
                    <a:pt x="377913" y="232473"/>
                  </a:lnTo>
                  <a:lnTo>
                    <a:pt x="373710" y="211556"/>
                  </a:lnTo>
                  <a:lnTo>
                    <a:pt x="362216" y="194411"/>
                  </a:lnTo>
                  <a:lnTo>
                    <a:pt x="350494" y="186410"/>
                  </a:lnTo>
                  <a:lnTo>
                    <a:pt x="350494" y="232473"/>
                  </a:lnTo>
                  <a:lnTo>
                    <a:pt x="350494" y="596265"/>
                  </a:lnTo>
                  <a:lnTo>
                    <a:pt x="348386" y="606666"/>
                  </a:lnTo>
                  <a:lnTo>
                    <a:pt x="342646" y="615175"/>
                  </a:lnTo>
                  <a:lnTo>
                    <a:pt x="334137" y="620903"/>
                  </a:lnTo>
                  <a:lnTo>
                    <a:pt x="323710" y="623011"/>
                  </a:lnTo>
                  <a:lnTo>
                    <a:pt x="296926" y="623011"/>
                  </a:lnTo>
                  <a:lnTo>
                    <a:pt x="296799" y="650379"/>
                  </a:lnTo>
                  <a:lnTo>
                    <a:pt x="294817" y="660171"/>
                  </a:lnTo>
                  <a:lnTo>
                    <a:pt x="289077" y="668667"/>
                  </a:lnTo>
                  <a:lnTo>
                    <a:pt x="280568" y="674408"/>
                  </a:lnTo>
                  <a:lnTo>
                    <a:pt x="270141" y="676503"/>
                  </a:lnTo>
                  <a:lnTo>
                    <a:pt x="259715" y="674408"/>
                  </a:lnTo>
                  <a:lnTo>
                    <a:pt x="251193" y="668667"/>
                  </a:lnTo>
                  <a:lnTo>
                    <a:pt x="245452" y="660171"/>
                  </a:lnTo>
                  <a:lnTo>
                    <a:pt x="243471" y="650379"/>
                  </a:lnTo>
                  <a:lnTo>
                    <a:pt x="243344" y="623011"/>
                  </a:lnTo>
                  <a:lnTo>
                    <a:pt x="216573" y="623011"/>
                  </a:lnTo>
                  <a:lnTo>
                    <a:pt x="206133" y="620903"/>
                  </a:lnTo>
                  <a:lnTo>
                    <a:pt x="197624" y="615175"/>
                  </a:lnTo>
                  <a:lnTo>
                    <a:pt x="191884" y="606666"/>
                  </a:lnTo>
                  <a:lnTo>
                    <a:pt x="189776" y="596265"/>
                  </a:lnTo>
                  <a:lnTo>
                    <a:pt x="189776" y="232473"/>
                  </a:lnTo>
                  <a:lnTo>
                    <a:pt x="191884" y="222046"/>
                  </a:lnTo>
                  <a:lnTo>
                    <a:pt x="197624" y="213550"/>
                  </a:lnTo>
                  <a:lnTo>
                    <a:pt x="206133" y="207810"/>
                  </a:lnTo>
                  <a:lnTo>
                    <a:pt x="216573" y="205714"/>
                  </a:lnTo>
                  <a:lnTo>
                    <a:pt x="243344" y="205714"/>
                  </a:lnTo>
                  <a:lnTo>
                    <a:pt x="243471" y="178346"/>
                  </a:lnTo>
                  <a:lnTo>
                    <a:pt x="245452" y="168554"/>
                  </a:lnTo>
                  <a:lnTo>
                    <a:pt x="251193" y="160045"/>
                  </a:lnTo>
                  <a:lnTo>
                    <a:pt x="259715" y="154317"/>
                  </a:lnTo>
                  <a:lnTo>
                    <a:pt x="270141" y="152209"/>
                  </a:lnTo>
                  <a:lnTo>
                    <a:pt x="280568" y="154317"/>
                  </a:lnTo>
                  <a:lnTo>
                    <a:pt x="289077" y="160045"/>
                  </a:lnTo>
                  <a:lnTo>
                    <a:pt x="294817" y="168554"/>
                  </a:lnTo>
                  <a:lnTo>
                    <a:pt x="296799" y="178346"/>
                  </a:lnTo>
                  <a:lnTo>
                    <a:pt x="296926" y="205714"/>
                  </a:lnTo>
                  <a:lnTo>
                    <a:pt x="323710" y="205714"/>
                  </a:lnTo>
                  <a:lnTo>
                    <a:pt x="334137" y="207810"/>
                  </a:lnTo>
                  <a:lnTo>
                    <a:pt x="342646" y="213550"/>
                  </a:lnTo>
                  <a:lnTo>
                    <a:pt x="348386" y="222046"/>
                  </a:lnTo>
                  <a:lnTo>
                    <a:pt x="350494" y="232473"/>
                  </a:lnTo>
                  <a:lnTo>
                    <a:pt x="350494" y="186410"/>
                  </a:lnTo>
                  <a:lnTo>
                    <a:pt x="345173" y="182765"/>
                  </a:lnTo>
                  <a:lnTo>
                    <a:pt x="324345" y="178346"/>
                  </a:lnTo>
                  <a:lnTo>
                    <a:pt x="319900" y="157505"/>
                  </a:lnTo>
                  <a:lnTo>
                    <a:pt x="316268" y="152209"/>
                  </a:lnTo>
                  <a:lnTo>
                    <a:pt x="308241" y="140500"/>
                  </a:lnTo>
                  <a:lnTo>
                    <a:pt x="291084" y="129032"/>
                  </a:lnTo>
                  <a:lnTo>
                    <a:pt x="270141" y="124828"/>
                  </a:lnTo>
                  <a:lnTo>
                    <a:pt x="249199" y="129032"/>
                  </a:lnTo>
                  <a:lnTo>
                    <a:pt x="232029" y="140500"/>
                  </a:lnTo>
                  <a:lnTo>
                    <a:pt x="220370" y="157505"/>
                  </a:lnTo>
                  <a:lnTo>
                    <a:pt x="215938" y="178346"/>
                  </a:lnTo>
                  <a:lnTo>
                    <a:pt x="195072" y="182765"/>
                  </a:lnTo>
                  <a:lnTo>
                    <a:pt x="178041" y="194411"/>
                  </a:lnTo>
                  <a:lnTo>
                    <a:pt x="166560" y="211556"/>
                  </a:lnTo>
                  <a:lnTo>
                    <a:pt x="162356" y="232473"/>
                  </a:lnTo>
                  <a:lnTo>
                    <a:pt x="162356" y="596265"/>
                  </a:lnTo>
                  <a:lnTo>
                    <a:pt x="166560" y="617169"/>
                  </a:lnTo>
                  <a:lnTo>
                    <a:pt x="178041" y="634301"/>
                  </a:lnTo>
                  <a:lnTo>
                    <a:pt x="195072" y="645947"/>
                  </a:lnTo>
                  <a:lnTo>
                    <a:pt x="215938" y="650379"/>
                  </a:lnTo>
                  <a:lnTo>
                    <a:pt x="220370" y="671207"/>
                  </a:lnTo>
                  <a:lnTo>
                    <a:pt x="232029" y="688213"/>
                  </a:lnTo>
                  <a:lnTo>
                    <a:pt x="249199" y="699668"/>
                  </a:lnTo>
                  <a:lnTo>
                    <a:pt x="270141" y="703872"/>
                  </a:lnTo>
                  <a:lnTo>
                    <a:pt x="291084" y="699668"/>
                  </a:lnTo>
                  <a:lnTo>
                    <a:pt x="308241" y="688213"/>
                  </a:lnTo>
                  <a:lnTo>
                    <a:pt x="316268" y="676503"/>
                  </a:lnTo>
                  <a:lnTo>
                    <a:pt x="319900" y="671207"/>
                  </a:lnTo>
                  <a:lnTo>
                    <a:pt x="324345" y="650379"/>
                  </a:lnTo>
                  <a:lnTo>
                    <a:pt x="342620" y="646976"/>
                  </a:lnTo>
                  <a:lnTo>
                    <a:pt x="358165" y="637971"/>
                  </a:lnTo>
                  <a:lnTo>
                    <a:pt x="369887" y="624484"/>
                  </a:lnTo>
                  <a:lnTo>
                    <a:pt x="376656" y="607656"/>
                  </a:lnTo>
                  <a:lnTo>
                    <a:pt x="376656" y="694334"/>
                  </a:lnTo>
                  <a:lnTo>
                    <a:pt x="380860" y="715264"/>
                  </a:lnTo>
                  <a:lnTo>
                    <a:pt x="392341" y="732396"/>
                  </a:lnTo>
                  <a:lnTo>
                    <a:pt x="409359" y="744042"/>
                  </a:lnTo>
                  <a:lnTo>
                    <a:pt x="430225" y="748474"/>
                  </a:lnTo>
                  <a:lnTo>
                    <a:pt x="434670" y="769302"/>
                  </a:lnTo>
                  <a:lnTo>
                    <a:pt x="446328" y="786295"/>
                  </a:lnTo>
                  <a:lnTo>
                    <a:pt x="463486" y="797763"/>
                  </a:lnTo>
                  <a:lnTo>
                    <a:pt x="484428" y="801966"/>
                  </a:lnTo>
                  <a:lnTo>
                    <a:pt x="505371" y="797763"/>
                  </a:lnTo>
                  <a:lnTo>
                    <a:pt x="522541" y="786295"/>
                  </a:lnTo>
                  <a:lnTo>
                    <a:pt x="530580" y="774585"/>
                  </a:lnTo>
                  <a:lnTo>
                    <a:pt x="534200" y="769302"/>
                  </a:lnTo>
                  <a:lnTo>
                    <a:pt x="538645" y="748474"/>
                  </a:lnTo>
                  <a:lnTo>
                    <a:pt x="559498" y="744042"/>
                  </a:lnTo>
                  <a:lnTo>
                    <a:pt x="576529" y="732396"/>
                  </a:lnTo>
                  <a:lnTo>
                    <a:pt x="588010" y="715264"/>
                  </a:lnTo>
                  <a:lnTo>
                    <a:pt x="592213" y="694334"/>
                  </a:lnTo>
                  <a:lnTo>
                    <a:pt x="592213" y="482841"/>
                  </a:lnTo>
                  <a:lnTo>
                    <a:pt x="598982" y="499668"/>
                  </a:lnTo>
                  <a:lnTo>
                    <a:pt x="610692" y="513156"/>
                  </a:lnTo>
                  <a:lnTo>
                    <a:pt x="626249" y="522160"/>
                  </a:lnTo>
                  <a:lnTo>
                    <a:pt x="644525" y="525551"/>
                  </a:lnTo>
                  <a:lnTo>
                    <a:pt x="648957" y="546379"/>
                  </a:lnTo>
                  <a:lnTo>
                    <a:pt x="660615" y="563384"/>
                  </a:lnTo>
                  <a:lnTo>
                    <a:pt x="677773" y="574852"/>
                  </a:lnTo>
                  <a:lnTo>
                    <a:pt x="698715" y="579056"/>
                  </a:lnTo>
                  <a:lnTo>
                    <a:pt x="719658" y="574852"/>
                  </a:lnTo>
                  <a:lnTo>
                    <a:pt x="736828" y="563384"/>
                  </a:lnTo>
                  <a:lnTo>
                    <a:pt x="744867" y="551675"/>
                  </a:lnTo>
                  <a:lnTo>
                    <a:pt x="748487" y="546379"/>
                  </a:lnTo>
                  <a:lnTo>
                    <a:pt x="752932" y="525551"/>
                  </a:lnTo>
                  <a:lnTo>
                    <a:pt x="773785" y="521119"/>
                  </a:lnTo>
                  <a:lnTo>
                    <a:pt x="790816" y="509473"/>
                  </a:lnTo>
                  <a:lnTo>
                    <a:pt x="802297" y="492340"/>
                  </a:lnTo>
                  <a:lnTo>
                    <a:pt x="806500" y="471424"/>
                  </a:lnTo>
                  <a:lnTo>
                    <a:pt x="806500" y="107619"/>
                  </a:lnTo>
                  <a:close/>
                </a:path>
                <a:path w="969009" h="960754">
                  <a:moveTo>
                    <a:pt x="968832" y="874458"/>
                  </a:moveTo>
                  <a:lnTo>
                    <a:pt x="964793" y="853617"/>
                  </a:lnTo>
                  <a:lnTo>
                    <a:pt x="953541" y="836676"/>
                  </a:lnTo>
                  <a:lnTo>
                    <a:pt x="941412" y="828471"/>
                  </a:lnTo>
                  <a:lnTo>
                    <a:pt x="941412" y="874458"/>
                  </a:lnTo>
                  <a:lnTo>
                    <a:pt x="934732" y="892479"/>
                  </a:lnTo>
                  <a:lnTo>
                    <a:pt x="914958" y="901115"/>
                  </a:lnTo>
                  <a:lnTo>
                    <a:pt x="105867" y="901115"/>
                  </a:lnTo>
                  <a:lnTo>
                    <a:pt x="98361" y="925182"/>
                  </a:lnTo>
                  <a:lnTo>
                    <a:pt x="79032" y="933221"/>
                  </a:lnTo>
                  <a:lnTo>
                    <a:pt x="59715" y="925182"/>
                  </a:lnTo>
                  <a:lnTo>
                    <a:pt x="52273" y="901115"/>
                  </a:lnTo>
                  <a:lnTo>
                    <a:pt x="33629" y="891921"/>
                  </a:lnTo>
                  <a:lnTo>
                    <a:pt x="27419" y="874458"/>
                  </a:lnTo>
                  <a:lnTo>
                    <a:pt x="33629" y="856983"/>
                  </a:lnTo>
                  <a:lnTo>
                    <a:pt x="52463" y="847699"/>
                  </a:lnTo>
                  <a:lnTo>
                    <a:pt x="52273" y="847699"/>
                  </a:lnTo>
                  <a:lnTo>
                    <a:pt x="52273" y="136144"/>
                  </a:lnTo>
                  <a:lnTo>
                    <a:pt x="54368" y="125730"/>
                  </a:lnTo>
                  <a:lnTo>
                    <a:pt x="60121" y="117221"/>
                  </a:lnTo>
                  <a:lnTo>
                    <a:pt x="68630" y="111493"/>
                  </a:lnTo>
                  <a:lnTo>
                    <a:pt x="79057" y="109385"/>
                  </a:lnTo>
                  <a:lnTo>
                    <a:pt x="89484" y="111493"/>
                  </a:lnTo>
                  <a:lnTo>
                    <a:pt x="97993" y="117221"/>
                  </a:lnTo>
                  <a:lnTo>
                    <a:pt x="103733" y="125730"/>
                  </a:lnTo>
                  <a:lnTo>
                    <a:pt x="105841" y="136144"/>
                  </a:lnTo>
                  <a:lnTo>
                    <a:pt x="105841" y="847699"/>
                  </a:lnTo>
                  <a:lnTo>
                    <a:pt x="914793" y="847699"/>
                  </a:lnTo>
                  <a:lnTo>
                    <a:pt x="934770" y="856437"/>
                  </a:lnTo>
                  <a:lnTo>
                    <a:pt x="941412" y="874458"/>
                  </a:lnTo>
                  <a:lnTo>
                    <a:pt x="941412" y="828471"/>
                  </a:lnTo>
                  <a:lnTo>
                    <a:pt x="936421" y="825080"/>
                  </a:lnTo>
                  <a:lnTo>
                    <a:pt x="914793" y="820318"/>
                  </a:lnTo>
                  <a:lnTo>
                    <a:pt x="133261" y="820318"/>
                  </a:lnTo>
                  <a:lnTo>
                    <a:pt x="133261" y="136144"/>
                  </a:lnTo>
                  <a:lnTo>
                    <a:pt x="117373" y="97878"/>
                  </a:lnTo>
                  <a:lnTo>
                    <a:pt x="79057" y="82003"/>
                  </a:lnTo>
                  <a:lnTo>
                    <a:pt x="57975" y="86271"/>
                  </a:lnTo>
                  <a:lnTo>
                    <a:pt x="40741" y="97878"/>
                  </a:lnTo>
                  <a:lnTo>
                    <a:pt x="29108" y="115087"/>
                  </a:lnTo>
                  <a:lnTo>
                    <a:pt x="24841" y="136144"/>
                  </a:lnTo>
                  <a:lnTo>
                    <a:pt x="24841" y="828827"/>
                  </a:lnTo>
                  <a:lnTo>
                    <a:pt x="14554" y="837247"/>
                  </a:lnTo>
                  <a:lnTo>
                    <a:pt x="6718" y="847953"/>
                  </a:lnTo>
                  <a:lnTo>
                    <a:pt x="1739" y="860488"/>
                  </a:lnTo>
                  <a:lnTo>
                    <a:pt x="0" y="874458"/>
                  </a:lnTo>
                  <a:lnTo>
                    <a:pt x="1917" y="889063"/>
                  </a:lnTo>
                  <a:lnTo>
                    <a:pt x="7353" y="902068"/>
                  </a:lnTo>
                  <a:lnTo>
                    <a:pt x="15875" y="913003"/>
                  </a:lnTo>
                  <a:lnTo>
                    <a:pt x="27051" y="921410"/>
                  </a:lnTo>
                  <a:lnTo>
                    <a:pt x="29413" y="929767"/>
                  </a:lnTo>
                  <a:lnTo>
                    <a:pt x="57302" y="956132"/>
                  </a:lnTo>
                  <a:lnTo>
                    <a:pt x="79057" y="960602"/>
                  </a:lnTo>
                  <a:lnTo>
                    <a:pt x="90233" y="959459"/>
                  </a:lnTo>
                  <a:lnTo>
                    <a:pt x="122809" y="939177"/>
                  </a:lnTo>
                  <a:lnTo>
                    <a:pt x="128511" y="928573"/>
                  </a:lnTo>
                  <a:lnTo>
                    <a:pt x="915784" y="928573"/>
                  </a:lnTo>
                  <a:lnTo>
                    <a:pt x="936828" y="923836"/>
                  </a:lnTo>
                  <a:lnTo>
                    <a:pt x="953643" y="912266"/>
                  </a:lnTo>
                  <a:lnTo>
                    <a:pt x="964793" y="895311"/>
                  </a:lnTo>
                  <a:lnTo>
                    <a:pt x="968832" y="874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861FF5-22BF-D0D1-D049-878321F743C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16214" y="2175063"/>
            <a:ext cx="2074543" cy="368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E58970-2E23-52E0-C369-B1C68BF497A0}"/>
              </a:ext>
            </a:extLst>
          </p:cNvPr>
          <p:cNvSpPr txBox="1"/>
          <p:nvPr/>
        </p:nvSpPr>
        <p:spPr>
          <a:xfrm>
            <a:off x="7822315" y="2672200"/>
            <a:ext cx="227846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Outliers</a:t>
            </a:r>
          </a:p>
          <a:p>
            <a:pPr algn="ctr"/>
            <a:r>
              <a:rPr lang="en-US" sz="1200" b="1" dirty="0"/>
              <a:t>-</a:t>
            </a:r>
            <a:endParaRPr lang="en-ID" sz="1200" b="1" dirty="0"/>
          </a:p>
        </p:txBody>
      </p:sp>
      <p:pic>
        <p:nvPicPr>
          <p:cNvPr id="22" name="object 26">
            <a:extLst>
              <a:ext uri="{FF2B5EF4-FFF2-40B4-BE49-F238E27FC236}">
                <a16:creationId xmlns:a16="http://schemas.microsoft.com/office/drawing/2014/main" id="{B180BD86-855F-38FE-4B56-D782D8D7D7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9566" y="4055343"/>
            <a:ext cx="1461768" cy="1095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420F72-82EA-6D64-2C76-CDBCAE9ACDA3}"/>
              </a:ext>
            </a:extLst>
          </p:cNvPr>
          <p:cNvSpPr txBox="1"/>
          <p:nvPr/>
        </p:nvSpPr>
        <p:spPr>
          <a:xfrm>
            <a:off x="2091218" y="5150859"/>
            <a:ext cx="22784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RFM Feature Engineering , RFM Scoring and Customer Segmentation</a:t>
            </a: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6A100698-6B9C-E3C4-B5C4-E01E93C1E89E}"/>
              </a:ext>
            </a:extLst>
          </p:cNvPr>
          <p:cNvGrpSpPr/>
          <p:nvPr/>
        </p:nvGrpSpPr>
        <p:grpSpPr>
          <a:xfrm>
            <a:off x="5519684" y="4289822"/>
            <a:ext cx="826058" cy="861037"/>
            <a:chOff x="11108651" y="6260967"/>
            <a:chExt cx="962025" cy="962626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9EE28929-0D33-6AF3-BC3E-D5416220A675}"/>
                </a:ext>
              </a:extLst>
            </p:cNvPr>
            <p:cNvSpPr/>
            <p:nvPr/>
          </p:nvSpPr>
          <p:spPr>
            <a:xfrm>
              <a:off x="11250108" y="6956893"/>
              <a:ext cx="678815" cy="266700"/>
            </a:xfrm>
            <a:custGeom>
              <a:avLst/>
              <a:gdLst/>
              <a:ahLst/>
              <a:cxnLst/>
              <a:rect l="l" t="t" r="r" b="b"/>
              <a:pathLst>
                <a:path w="678815" h="266700">
                  <a:moveTo>
                    <a:pt x="672910" y="266089"/>
                  </a:moveTo>
                  <a:lnTo>
                    <a:pt x="666147" y="266089"/>
                  </a:lnTo>
                  <a:lnTo>
                    <a:pt x="6199" y="266089"/>
                  </a:lnTo>
                  <a:lnTo>
                    <a:pt x="0" y="260403"/>
                  </a:lnTo>
                  <a:lnTo>
                    <a:pt x="0" y="151807"/>
                  </a:lnTo>
                  <a:lnTo>
                    <a:pt x="6199" y="146121"/>
                  </a:lnTo>
                  <a:lnTo>
                    <a:pt x="165691" y="146121"/>
                  </a:lnTo>
                  <a:lnTo>
                    <a:pt x="165691" y="5685"/>
                  </a:lnTo>
                  <a:lnTo>
                    <a:pt x="171327" y="0"/>
                  </a:lnTo>
                  <a:lnTo>
                    <a:pt x="507218" y="0"/>
                  </a:lnTo>
                  <a:lnTo>
                    <a:pt x="512854" y="5685"/>
                  </a:lnTo>
                  <a:lnTo>
                    <a:pt x="512854" y="146121"/>
                  </a:lnTo>
                  <a:lnTo>
                    <a:pt x="672910" y="146121"/>
                  </a:lnTo>
                  <a:lnTo>
                    <a:pt x="678545" y="151807"/>
                  </a:lnTo>
                  <a:lnTo>
                    <a:pt x="678545" y="260403"/>
                  </a:lnTo>
                  <a:lnTo>
                    <a:pt x="672910" y="266089"/>
                  </a:lnTo>
                  <a:close/>
                </a:path>
              </a:pathLst>
            </a:custGeom>
            <a:solidFill>
              <a:srgbClr val="6D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A1AE4D99-4368-57A5-F2E6-4EE05123A2BF}"/>
                </a:ext>
              </a:extLst>
            </p:cNvPr>
            <p:cNvSpPr/>
            <p:nvPr/>
          </p:nvSpPr>
          <p:spPr>
            <a:xfrm>
              <a:off x="11183606" y="6497491"/>
              <a:ext cx="812165" cy="409575"/>
            </a:xfrm>
            <a:custGeom>
              <a:avLst/>
              <a:gdLst/>
              <a:ahLst/>
              <a:cxnLst/>
              <a:rect l="l" t="t" r="r" b="b"/>
              <a:pathLst>
                <a:path w="812165" h="409575">
                  <a:moveTo>
                    <a:pt x="811550" y="409368"/>
                  </a:moveTo>
                  <a:lnTo>
                    <a:pt x="0" y="409368"/>
                  </a:lnTo>
                  <a:lnTo>
                    <a:pt x="0" y="0"/>
                  </a:lnTo>
                  <a:lnTo>
                    <a:pt x="811550" y="0"/>
                  </a:lnTo>
                  <a:lnTo>
                    <a:pt x="811550" y="409368"/>
                  </a:lnTo>
                  <a:close/>
                </a:path>
              </a:pathLst>
            </a:custGeom>
            <a:solidFill>
              <a:srgbClr val="99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B088E8A7-B73C-FD51-0CB7-579334FFA942}"/>
                </a:ext>
              </a:extLst>
            </p:cNvPr>
            <p:cNvSpPr/>
            <p:nvPr/>
          </p:nvSpPr>
          <p:spPr>
            <a:xfrm>
              <a:off x="11108651" y="6421303"/>
              <a:ext cx="962025" cy="561340"/>
            </a:xfrm>
            <a:custGeom>
              <a:avLst/>
              <a:gdLst/>
              <a:ahLst/>
              <a:cxnLst/>
              <a:rect l="l" t="t" r="r" b="b"/>
              <a:pathLst>
                <a:path w="962025" h="561340">
                  <a:moveTo>
                    <a:pt x="955825" y="561175"/>
                  </a:moveTo>
                  <a:lnTo>
                    <a:pt x="5635" y="561175"/>
                  </a:lnTo>
                  <a:lnTo>
                    <a:pt x="0" y="555489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955825" y="0"/>
                  </a:lnTo>
                  <a:lnTo>
                    <a:pt x="962024" y="6254"/>
                  </a:lnTo>
                  <a:lnTo>
                    <a:pt x="962024" y="76187"/>
                  </a:lnTo>
                  <a:lnTo>
                    <a:pt x="74955" y="76187"/>
                  </a:lnTo>
                  <a:lnTo>
                    <a:pt x="74955" y="485556"/>
                  </a:lnTo>
                  <a:lnTo>
                    <a:pt x="962024" y="485556"/>
                  </a:lnTo>
                  <a:lnTo>
                    <a:pt x="962024" y="555489"/>
                  </a:lnTo>
                  <a:lnTo>
                    <a:pt x="955825" y="561175"/>
                  </a:lnTo>
                  <a:close/>
                </a:path>
                <a:path w="962025" h="561340">
                  <a:moveTo>
                    <a:pt x="962024" y="485556"/>
                  </a:moveTo>
                  <a:lnTo>
                    <a:pt x="886505" y="485556"/>
                  </a:lnTo>
                  <a:lnTo>
                    <a:pt x="886505" y="76187"/>
                  </a:lnTo>
                  <a:lnTo>
                    <a:pt x="962024" y="76187"/>
                  </a:lnTo>
                  <a:lnTo>
                    <a:pt x="962024" y="485556"/>
                  </a:lnTo>
                  <a:close/>
                </a:path>
              </a:pathLst>
            </a:custGeom>
            <a:solidFill>
              <a:srgbClr val="78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024D0D11-CD4B-0EA1-551E-D87C6B171166}"/>
                </a:ext>
              </a:extLst>
            </p:cNvPr>
            <p:cNvSpPr/>
            <p:nvPr/>
          </p:nvSpPr>
          <p:spPr>
            <a:xfrm>
              <a:off x="11165008" y="6478160"/>
              <a:ext cx="849630" cy="447675"/>
            </a:xfrm>
            <a:custGeom>
              <a:avLst/>
              <a:gdLst/>
              <a:ahLst/>
              <a:cxnLst/>
              <a:rect l="l" t="t" r="r" b="b"/>
              <a:pathLst>
                <a:path w="849629" h="447675">
                  <a:moveTo>
                    <a:pt x="843110" y="447462"/>
                  </a:moveTo>
                  <a:lnTo>
                    <a:pt x="5635" y="447462"/>
                  </a:lnTo>
                  <a:lnTo>
                    <a:pt x="0" y="441776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843110" y="0"/>
                  </a:lnTo>
                  <a:lnTo>
                    <a:pt x="849309" y="6254"/>
                  </a:lnTo>
                  <a:lnTo>
                    <a:pt x="849309" y="19331"/>
                  </a:lnTo>
                  <a:lnTo>
                    <a:pt x="18598" y="19331"/>
                  </a:lnTo>
                  <a:lnTo>
                    <a:pt x="18598" y="428699"/>
                  </a:lnTo>
                  <a:lnTo>
                    <a:pt x="849309" y="428699"/>
                  </a:lnTo>
                  <a:lnTo>
                    <a:pt x="849309" y="441776"/>
                  </a:lnTo>
                  <a:lnTo>
                    <a:pt x="843110" y="447462"/>
                  </a:lnTo>
                  <a:close/>
                </a:path>
                <a:path w="849629" h="447675">
                  <a:moveTo>
                    <a:pt x="849309" y="428699"/>
                  </a:moveTo>
                  <a:lnTo>
                    <a:pt x="830148" y="428699"/>
                  </a:lnTo>
                  <a:lnTo>
                    <a:pt x="830148" y="19331"/>
                  </a:lnTo>
                  <a:lnTo>
                    <a:pt x="849309" y="19331"/>
                  </a:lnTo>
                  <a:lnTo>
                    <a:pt x="849309" y="428699"/>
                  </a:lnTo>
                  <a:close/>
                </a:path>
              </a:pathLst>
            </a:custGeom>
            <a:solidFill>
              <a:srgbClr val="61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0D10D018-831F-D1C7-5E56-F660B2FEE055}"/>
                </a:ext>
              </a:extLst>
            </p:cNvPr>
            <p:cNvSpPr/>
            <p:nvPr/>
          </p:nvSpPr>
          <p:spPr>
            <a:xfrm>
              <a:off x="11246163" y="6260967"/>
              <a:ext cx="687070" cy="132715"/>
            </a:xfrm>
            <a:custGeom>
              <a:avLst/>
              <a:gdLst/>
              <a:ahLst/>
              <a:cxnLst/>
              <a:rect l="l" t="t" r="r" b="b"/>
              <a:pathLst>
                <a:path w="687070" h="132714">
                  <a:moveTo>
                    <a:pt x="680800" y="132476"/>
                  </a:moveTo>
                  <a:lnTo>
                    <a:pt x="674037" y="132476"/>
                  </a:lnTo>
                  <a:lnTo>
                    <a:pt x="5635" y="132476"/>
                  </a:lnTo>
                  <a:lnTo>
                    <a:pt x="0" y="126221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680800" y="0"/>
                  </a:lnTo>
                  <a:lnTo>
                    <a:pt x="686999" y="6254"/>
                  </a:lnTo>
                  <a:lnTo>
                    <a:pt x="686999" y="126221"/>
                  </a:lnTo>
                  <a:lnTo>
                    <a:pt x="680800" y="13247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5F5C4B89-E09D-C194-3971-5DDD32CA459F}"/>
                </a:ext>
              </a:extLst>
            </p:cNvPr>
            <p:cNvSpPr/>
            <p:nvPr/>
          </p:nvSpPr>
          <p:spPr>
            <a:xfrm>
              <a:off x="11246163" y="6380366"/>
              <a:ext cx="687070" cy="431165"/>
            </a:xfrm>
            <a:custGeom>
              <a:avLst/>
              <a:gdLst/>
              <a:ahLst/>
              <a:cxnLst/>
              <a:rect l="l" t="t" r="r" b="b"/>
              <a:pathLst>
                <a:path w="687070" h="431165">
                  <a:moveTo>
                    <a:pt x="680800" y="430973"/>
                  </a:moveTo>
                  <a:lnTo>
                    <a:pt x="674037" y="430973"/>
                  </a:lnTo>
                  <a:lnTo>
                    <a:pt x="5635" y="430973"/>
                  </a:lnTo>
                  <a:lnTo>
                    <a:pt x="0" y="424719"/>
                  </a:lnTo>
                  <a:lnTo>
                    <a:pt x="0" y="0"/>
                  </a:lnTo>
                  <a:lnTo>
                    <a:pt x="686999" y="0"/>
                  </a:lnTo>
                  <a:lnTo>
                    <a:pt x="686999" y="424719"/>
                  </a:lnTo>
                  <a:lnTo>
                    <a:pt x="680800" y="430973"/>
                  </a:lnTo>
                  <a:close/>
                </a:path>
              </a:pathLst>
            </a:custGeom>
            <a:solidFill>
              <a:srgbClr val="FFE3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0A427F93-C12B-3AA1-A456-EEF092F7E9D8}"/>
                </a:ext>
              </a:extLst>
            </p:cNvPr>
            <p:cNvSpPr/>
            <p:nvPr/>
          </p:nvSpPr>
          <p:spPr>
            <a:xfrm>
              <a:off x="11298576" y="6414480"/>
              <a:ext cx="580390" cy="342265"/>
            </a:xfrm>
            <a:custGeom>
              <a:avLst/>
              <a:gdLst/>
              <a:ahLst/>
              <a:cxnLst/>
              <a:rect l="l" t="t" r="r" b="b"/>
              <a:pathLst>
                <a:path w="580390" h="342265">
                  <a:moveTo>
                    <a:pt x="16343" y="50602"/>
                  </a:moveTo>
                  <a:lnTo>
                    <a:pt x="8453" y="49465"/>
                  </a:lnTo>
                  <a:lnTo>
                    <a:pt x="4508" y="43211"/>
                  </a:lnTo>
                  <a:lnTo>
                    <a:pt x="0" y="37525"/>
                  </a:lnTo>
                  <a:lnTo>
                    <a:pt x="1127" y="29565"/>
                  </a:lnTo>
                  <a:lnTo>
                    <a:pt x="7326" y="25585"/>
                  </a:lnTo>
                  <a:lnTo>
                    <a:pt x="37196" y="3411"/>
                  </a:lnTo>
                  <a:lnTo>
                    <a:pt x="41141" y="568"/>
                  </a:lnTo>
                  <a:lnTo>
                    <a:pt x="46213" y="0"/>
                  </a:lnTo>
                  <a:lnTo>
                    <a:pt x="50158" y="2274"/>
                  </a:lnTo>
                  <a:lnTo>
                    <a:pt x="54666" y="4548"/>
                  </a:lnTo>
                  <a:lnTo>
                    <a:pt x="57484" y="9097"/>
                  </a:lnTo>
                  <a:lnTo>
                    <a:pt x="57484" y="39231"/>
                  </a:lnTo>
                  <a:lnTo>
                    <a:pt x="31560" y="39231"/>
                  </a:lnTo>
                  <a:lnTo>
                    <a:pt x="21979" y="46053"/>
                  </a:lnTo>
                  <a:lnTo>
                    <a:pt x="16343" y="50602"/>
                  </a:lnTo>
                  <a:close/>
                </a:path>
                <a:path w="580390" h="342265">
                  <a:moveTo>
                    <a:pt x="57484" y="130201"/>
                  </a:moveTo>
                  <a:lnTo>
                    <a:pt x="31560" y="130201"/>
                  </a:lnTo>
                  <a:lnTo>
                    <a:pt x="31560" y="39231"/>
                  </a:lnTo>
                  <a:lnTo>
                    <a:pt x="57484" y="39231"/>
                  </a:lnTo>
                  <a:lnTo>
                    <a:pt x="57484" y="130201"/>
                  </a:lnTo>
                  <a:close/>
                </a:path>
                <a:path w="580390" h="342265">
                  <a:moveTo>
                    <a:pt x="81718" y="156355"/>
                  </a:moveTo>
                  <a:lnTo>
                    <a:pt x="7326" y="156355"/>
                  </a:lnTo>
                  <a:lnTo>
                    <a:pt x="1690" y="150101"/>
                  </a:lnTo>
                  <a:lnTo>
                    <a:pt x="1690" y="135887"/>
                  </a:lnTo>
                  <a:lnTo>
                    <a:pt x="7326" y="130201"/>
                  </a:lnTo>
                  <a:lnTo>
                    <a:pt x="81718" y="130201"/>
                  </a:lnTo>
                  <a:lnTo>
                    <a:pt x="87354" y="135887"/>
                  </a:lnTo>
                  <a:lnTo>
                    <a:pt x="87354" y="150101"/>
                  </a:lnTo>
                  <a:lnTo>
                    <a:pt x="81718" y="156355"/>
                  </a:lnTo>
                  <a:close/>
                </a:path>
                <a:path w="580390" h="342265">
                  <a:moveTo>
                    <a:pt x="436208" y="341708"/>
                  </a:moveTo>
                  <a:lnTo>
                    <a:pt x="397321" y="341708"/>
                  </a:lnTo>
                  <a:lnTo>
                    <a:pt x="386261" y="339425"/>
                  </a:lnTo>
                  <a:lnTo>
                    <a:pt x="377314" y="333251"/>
                  </a:lnTo>
                  <a:lnTo>
                    <a:pt x="371326" y="324198"/>
                  </a:lnTo>
                  <a:lnTo>
                    <a:pt x="369142" y="313280"/>
                  </a:lnTo>
                  <a:lnTo>
                    <a:pt x="369142" y="214918"/>
                  </a:lnTo>
                  <a:lnTo>
                    <a:pt x="371326" y="204000"/>
                  </a:lnTo>
                  <a:lnTo>
                    <a:pt x="377314" y="194947"/>
                  </a:lnTo>
                  <a:lnTo>
                    <a:pt x="386261" y="188773"/>
                  </a:lnTo>
                  <a:lnTo>
                    <a:pt x="397321" y="186489"/>
                  </a:lnTo>
                  <a:lnTo>
                    <a:pt x="436208" y="186489"/>
                  </a:lnTo>
                  <a:lnTo>
                    <a:pt x="447030" y="188773"/>
                  </a:lnTo>
                  <a:lnTo>
                    <a:pt x="456003" y="194947"/>
                  </a:lnTo>
                  <a:lnTo>
                    <a:pt x="462123" y="204000"/>
                  </a:lnTo>
                  <a:lnTo>
                    <a:pt x="463915" y="212644"/>
                  </a:lnTo>
                  <a:lnTo>
                    <a:pt x="395630" y="212644"/>
                  </a:lnTo>
                  <a:lnTo>
                    <a:pt x="394503" y="213781"/>
                  </a:lnTo>
                  <a:lnTo>
                    <a:pt x="394503" y="314417"/>
                  </a:lnTo>
                  <a:lnTo>
                    <a:pt x="395630" y="316123"/>
                  </a:lnTo>
                  <a:lnTo>
                    <a:pt x="463797" y="316123"/>
                  </a:lnTo>
                  <a:lnTo>
                    <a:pt x="462123" y="324198"/>
                  </a:lnTo>
                  <a:lnTo>
                    <a:pt x="456003" y="333251"/>
                  </a:lnTo>
                  <a:lnTo>
                    <a:pt x="447030" y="339425"/>
                  </a:lnTo>
                  <a:lnTo>
                    <a:pt x="436208" y="341708"/>
                  </a:lnTo>
                  <a:close/>
                </a:path>
                <a:path w="580390" h="342265">
                  <a:moveTo>
                    <a:pt x="463797" y="316123"/>
                  </a:moveTo>
                  <a:lnTo>
                    <a:pt x="437335" y="316123"/>
                  </a:lnTo>
                  <a:lnTo>
                    <a:pt x="438462" y="314417"/>
                  </a:lnTo>
                  <a:lnTo>
                    <a:pt x="438462" y="213781"/>
                  </a:lnTo>
                  <a:lnTo>
                    <a:pt x="437335" y="212644"/>
                  </a:lnTo>
                  <a:lnTo>
                    <a:pt x="463915" y="212644"/>
                  </a:lnTo>
                  <a:lnTo>
                    <a:pt x="464386" y="214918"/>
                  </a:lnTo>
                  <a:lnTo>
                    <a:pt x="464386" y="313280"/>
                  </a:lnTo>
                  <a:lnTo>
                    <a:pt x="463797" y="316123"/>
                  </a:lnTo>
                  <a:close/>
                </a:path>
                <a:path w="580390" h="342265">
                  <a:moveTo>
                    <a:pt x="509473" y="235955"/>
                  </a:moveTo>
                  <a:lnTo>
                    <a:pt x="501019" y="234249"/>
                  </a:lnTo>
                  <a:lnTo>
                    <a:pt x="493129" y="222878"/>
                  </a:lnTo>
                  <a:lnTo>
                    <a:pt x="494256" y="214918"/>
                  </a:lnTo>
                  <a:lnTo>
                    <a:pt x="499892" y="210369"/>
                  </a:lnTo>
                  <a:lnTo>
                    <a:pt x="533706" y="185921"/>
                  </a:lnTo>
                  <a:lnTo>
                    <a:pt x="538779" y="185352"/>
                  </a:lnTo>
                  <a:lnTo>
                    <a:pt x="543287" y="187627"/>
                  </a:lnTo>
                  <a:lnTo>
                    <a:pt x="547232" y="189901"/>
                  </a:lnTo>
                  <a:lnTo>
                    <a:pt x="550050" y="194449"/>
                  </a:lnTo>
                  <a:lnTo>
                    <a:pt x="550050" y="224583"/>
                  </a:lnTo>
                  <a:lnTo>
                    <a:pt x="524689" y="224583"/>
                  </a:lnTo>
                  <a:lnTo>
                    <a:pt x="515108" y="231406"/>
                  </a:lnTo>
                  <a:lnTo>
                    <a:pt x="509473" y="235955"/>
                  </a:lnTo>
                  <a:close/>
                </a:path>
                <a:path w="580390" h="342265">
                  <a:moveTo>
                    <a:pt x="550050" y="315554"/>
                  </a:moveTo>
                  <a:lnTo>
                    <a:pt x="524689" y="315554"/>
                  </a:lnTo>
                  <a:lnTo>
                    <a:pt x="524689" y="224583"/>
                  </a:lnTo>
                  <a:lnTo>
                    <a:pt x="550050" y="224583"/>
                  </a:lnTo>
                  <a:lnTo>
                    <a:pt x="550050" y="315554"/>
                  </a:lnTo>
                  <a:close/>
                </a:path>
                <a:path w="580390" h="342265">
                  <a:moveTo>
                    <a:pt x="574284" y="341140"/>
                  </a:moveTo>
                  <a:lnTo>
                    <a:pt x="500455" y="341140"/>
                  </a:lnTo>
                  <a:lnTo>
                    <a:pt x="494820" y="335454"/>
                  </a:lnTo>
                  <a:lnTo>
                    <a:pt x="494820" y="321240"/>
                  </a:lnTo>
                  <a:lnTo>
                    <a:pt x="500455" y="315554"/>
                  </a:lnTo>
                  <a:lnTo>
                    <a:pt x="574284" y="315554"/>
                  </a:lnTo>
                  <a:lnTo>
                    <a:pt x="579920" y="321240"/>
                  </a:lnTo>
                  <a:lnTo>
                    <a:pt x="579920" y="335454"/>
                  </a:lnTo>
                  <a:lnTo>
                    <a:pt x="574284" y="341140"/>
                  </a:lnTo>
                  <a:close/>
                </a:path>
                <a:path w="580390" h="342265">
                  <a:moveTo>
                    <a:pt x="267698" y="235955"/>
                  </a:moveTo>
                  <a:lnTo>
                    <a:pt x="259808" y="234818"/>
                  </a:lnTo>
                  <a:lnTo>
                    <a:pt x="255300" y="229132"/>
                  </a:lnTo>
                  <a:lnTo>
                    <a:pt x="251355" y="223446"/>
                  </a:lnTo>
                  <a:lnTo>
                    <a:pt x="252482" y="214918"/>
                  </a:lnTo>
                  <a:lnTo>
                    <a:pt x="258117" y="210938"/>
                  </a:lnTo>
                  <a:lnTo>
                    <a:pt x="292496" y="185921"/>
                  </a:lnTo>
                  <a:lnTo>
                    <a:pt x="297568" y="185352"/>
                  </a:lnTo>
                  <a:lnTo>
                    <a:pt x="301513" y="187627"/>
                  </a:lnTo>
                  <a:lnTo>
                    <a:pt x="306021" y="189901"/>
                  </a:lnTo>
                  <a:lnTo>
                    <a:pt x="308839" y="194449"/>
                  </a:lnTo>
                  <a:lnTo>
                    <a:pt x="308839" y="224583"/>
                  </a:lnTo>
                  <a:lnTo>
                    <a:pt x="282915" y="224583"/>
                  </a:lnTo>
                  <a:lnTo>
                    <a:pt x="273334" y="231975"/>
                  </a:lnTo>
                  <a:lnTo>
                    <a:pt x="267698" y="235955"/>
                  </a:lnTo>
                  <a:close/>
                </a:path>
                <a:path w="580390" h="342265">
                  <a:moveTo>
                    <a:pt x="308839" y="315554"/>
                  </a:moveTo>
                  <a:lnTo>
                    <a:pt x="282915" y="315554"/>
                  </a:lnTo>
                  <a:lnTo>
                    <a:pt x="282915" y="224583"/>
                  </a:lnTo>
                  <a:lnTo>
                    <a:pt x="308839" y="224583"/>
                  </a:lnTo>
                  <a:lnTo>
                    <a:pt x="308839" y="315554"/>
                  </a:lnTo>
                  <a:close/>
                </a:path>
                <a:path w="580390" h="342265">
                  <a:moveTo>
                    <a:pt x="333073" y="341708"/>
                  </a:moveTo>
                  <a:lnTo>
                    <a:pt x="258681" y="341708"/>
                  </a:lnTo>
                  <a:lnTo>
                    <a:pt x="253045" y="336023"/>
                  </a:lnTo>
                  <a:lnTo>
                    <a:pt x="253045" y="321808"/>
                  </a:lnTo>
                  <a:lnTo>
                    <a:pt x="258681" y="315554"/>
                  </a:lnTo>
                  <a:lnTo>
                    <a:pt x="333073" y="315554"/>
                  </a:lnTo>
                  <a:lnTo>
                    <a:pt x="338709" y="321808"/>
                  </a:lnTo>
                  <a:lnTo>
                    <a:pt x="338709" y="336023"/>
                  </a:lnTo>
                  <a:lnTo>
                    <a:pt x="333073" y="341708"/>
                  </a:lnTo>
                  <a:close/>
                </a:path>
                <a:path w="580390" h="342265">
                  <a:moveTo>
                    <a:pt x="189361" y="341708"/>
                  </a:moveTo>
                  <a:lnTo>
                    <a:pt x="151038" y="341708"/>
                  </a:lnTo>
                  <a:lnTo>
                    <a:pt x="139978" y="339425"/>
                  </a:lnTo>
                  <a:lnTo>
                    <a:pt x="131031" y="333251"/>
                  </a:lnTo>
                  <a:lnTo>
                    <a:pt x="125043" y="324198"/>
                  </a:lnTo>
                  <a:lnTo>
                    <a:pt x="122859" y="313280"/>
                  </a:lnTo>
                  <a:lnTo>
                    <a:pt x="122859" y="214918"/>
                  </a:lnTo>
                  <a:lnTo>
                    <a:pt x="125043" y="204000"/>
                  </a:lnTo>
                  <a:lnTo>
                    <a:pt x="131031" y="194947"/>
                  </a:lnTo>
                  <a:lnTo>
                    <a:pt x="139978" y="188773"/>
                  </a:lnTo>
                  <a:lnTo>
                    <a:pt x="151038" y="186489"/>
                  </a:lnTo>
                  <a:lnTo>
                    <a:pt x="189361" y="186489"/>
                  </a:lnTo>
                  <a:lnTo>
                    <a:pt x="200509" y="188773"/>
                  </a:lnTo>
                  <a:lnTo>
                    <a:pt x="209650" y="194947"/>
                  </a:lnTo>
                  <a:lnTo>
                    <a:pt x="215832" y="204000"/>
                  </a:lnTo>
                  <a:lnTo>
                    <a:pt x="217630" y="212644"/>
                  </a:lnTo>
                  <a:lnTo>
                    <a:pt x="149347" y="212644"/>
                  </a:lnTo>
                  <a:lnTo>
                    <a:pt x="148220" y="213781"/>
                  </a:lnTo>
                  <a:lnTo>
                    <a:pt x="148220" y="314417"/>
                  </a:lnTo>
                  <a:lnTo>
                    <a:pt x="149347" y="316123"/>
                  </a:lnTo>
                  <a:lnTo>
                    <a:pt x="217512" y="316123"/>
                  </a:lnTo>
                  <a:lnTo>
                    <a:pt x="215832" y="324198"/>
                  </a:lnTo>
                  <a:lnTo>
                    <a:pt x="209650" y="333251"/>
                  </a:lnTo>
                  <a:lnTo>
                    <a:pt x="200509" y="339425"/>
                  </a:lnTo>
                  <a:lnTo>
                    <a:pt x="189361" y="341708"/>
                  </a:lnTo>
                  <a:close/>
                </a:path>
                <a:path w="580390" h="342265">
                  <a:moveTo>
                    <a:pt x="217512" y="316123"/>
                  </a:moveTo>
                  <a:lnTo>
                    <a:pt x="191052" y="316123"/>
                  </a:lnTo>
                  <a:lnTo>
                    <a:pt x="192179" y="314417"/>
                  </a:lnTo>
                  <a:lnTo>
                    <a:pt x="192179" y="213781"/>
                  </a:lnTo>
                  <a:lnTo>
                    <a:pt x="191052" y="212644"/>
                  </a:lnTo>
                  <a:lnTo>
                    <a:pt x="217630" y="212644"/>
                  </a:lnTo>
                  <a:lnTo>
                    <a:pt x="218104" y="214918"/>
                  </a:lnTo>
                  <a:lnTo>
                    <a:pt x="218104" y="313280"/>
                  </a:lnTo>
                  <a:lnTo>
                    <a:pt x="217512" y="316123"/>
                  </a:lnTo>
                  <a:close/>
                </a:path>
                <a:path w="580390" h="342265">
                  <a:moveTo>
                    <a:pt x="16343" y="235386"/>
                  </a:moveTo>
                  <a:lnTo>
                    <a:pt x="8453" y="234249"/>
                  </a:lnTo>
                  <a:lnTo>
                    <a:pt x="4508" y="228563"/>
                  </a:lnTo>
                  <a:lnTo>
                    <a:pt x="0" y="222878"/>
                  </a:lnTo>
                  <a:lnTo>
                    <a:pt x="1127" y="214918"/>
                  </a:lnTo>
                  <a:lnTo>
                    <a:pt x="7326" y="210369"/>
                  </a:lnTo>
                  <a:lnTo>
                    <a:pt x="41141" y="185921"/>
                  </a:lnTo>
                  <a:lnTo>
                    <a:pt x="46213" y="185352"/>
                  </a:lnTo>
                  <a:lnTo>
                    <a:pt x="50158" y="187627"/>
                  </a:lnTo>
                  <a:lnTo>
                    <a:pt x="54666" y="189901"/>
                  </a:lnTo>
                  <a:lnTo>
                    <a:pt x="57484" y="193881"/>
                  </a:lnTo>
                  <a:lnTo>
                    <a:pt x="57484" y="224583"/>
                  </a:lnTo>
                  <a:lnTo>
                    <a:pt x="31560" y="224583"/>
                  </a:lnTo>
                  <a:lnTo>
                    <a:pt x="16343" y="235386"/>
                  </a:lnTo>
                  <a:close/>
                </a:path>
                <a:path w="580390" h="342265">
                  <a:moveTo>
                    <a:pt x="57484" y="315554"/>
                  </a:moveTo>
                  <a:lnTo>
                    <a:pt x="31560" y="315554"/>
                  </a:lnTo>
                  <a:lnTo>
                    <a:pt x="31560" y="224583"/>
                  </a:lnTo>
                  <a:lnTo>
                    <a:pt x="57484" y="224583"/>
                  </a:lnTo>
                  <a:lnTo>
                    <a:pt x="57484" y="315554"/>
                  </a:lnTo>
                  <a:close/>
                </a:path>
                <a:path w="580390" h="342265">
                  <a:moveTo>
                    <a:pt x="81718" y="341140"/>
                  </a:moveTo>
                  <a:lnTo>
                    <a:pt x="7326" y="341140"/>
                  </a:lnTo>
                  <a:lnTo>
                    <a:pt x="1690" y="335454"/>
                  </a:lnTo>
                  <a:lnTo>
                    <a:pt x="1690" y="321240"/>
                  </a:lnTo>
                  <a:lnTo>
                    <a:pt x="7326" y="315554"/>
                  </a:lnTo>
                  <a:lnTo>
                    <a:pt x="81718" y="315554"/>
                  </a:lnTo>
                  <a:lnTo>
                    <a:pt x="87354" y="321240"/>
                  </a:lnTo>
                  <a:lnTo>
                    <a:pt x="87354" y="335454"/>
                  </a:lnTo>
                  <a:lnTo>
                    <a:pt x="81718" y="341140"/>
                  </a:lnTo>
                  <a:close/>
                </a:path>
                <a:path w="580390" h="342265">
                  <a:moveTo>
                    <a:pt x="509473" y="50602"/>
                  </a:moveTo>
                  <a:lnTo>
                    <a:pt x="501019" y="49465"/>
                  </a:lnTo>
                  <a:lnTo>
                    <a:pt x="497074" y="43779"/>
                  </a:lnTo>
                  <a:lnTo>
                    <a:pt x="493129" y="37525"/>
                  </a:lnTo>
                  <a:lnTo>
                    <a:pt x="494256" y="29565"/>
                  </a:lnTo>
                  <a:lnTo>
                    <a:pt x="499892" y="25585"/>
                  </a:lnTo>
                  <a:lnTo>
                    <a:pt x="529761" y="3411"/>
                  </a:lnTo>
                  <a:lnTo>
                    <a:pt x="533706" y="568"/>
                  </a:lnTo>
                  <a:lnTo>
                    <a:pt x="538779" y="0"/>
                  </a:lnTo>
                  <a:lnTo>
                    <a:pt x="543287" y="2274"/>
                  </a:lnTo>
                  <a:lnTo>
                    <a:pt x="547232" y="4548"/>
                  </a:lnTo>
                  <a:lnTo>
                    <a:pt x="550050" y="9097"/>
                  </a:lnTo>
                  <a:lnTo>
                    <a:pt x="550050" y="39231"/>
                  </a:lnTo>
                  <a:lnTo>
                    <a:pt x="524689" y="39231"/>
                  </a:lnTo>
                  <a:lnTo>
                    <a:pt x="515108" y="46622"/>
                  </a:lnTo>
                  <a:lnTo>
                    <a:pt x="509473" y="50602"/>
                  </a:lnTo>
                  <a:close/>
                </a:path>
                <a:path w="580390" h="342265">
                  <a:moveTo>
                    <a:pt x="550050" y="130201"/>
                  </a:moveTo>
                  <a:lnTo>
                    <a:pt x="524689" y="130201"/>
                  </a:lnTo>
                  <a:lnTo>
                    <a:pt x="524689" y="39231"/>
                  </a:lnTo>
                  <a:lnTo>
                    <a:pt x="550050" y="39231"/>
                  </a:lnTo>
                  <a:lnTo>
                    <a:pt x="550050" y="130201"/>
                  </a:lnTo>
                  <a:close/>
                </a:path>
                <a:path w="580390" h="342265">
                  <a:moveTo>
                    <a:pt x="574284" y="156355"/>
                  </a:moveTo>
                  <a:lnTo>
                    <a:pt x="500455" y="156355"/>
                  </a:lnTo>
                  <a:lnTo>
                    <a:pt x="494820" y="150670"/>
                  </a:lnTo>
                  <a:lnTo>
                    <a:pt x="494820" y="135887"/>
                  </a:lnTo>
                  <a:lnTo>
                    <a:pt x="500455" y="130201"/>
                  </a:lnTo>
                  <a:lnTo>
                    <a:pt x="574284" y="130201"/>
                  </a:lnTo>
                  <a:lnTo>
                    <a:pt x="579920" y="135887"/>
                  </a:lnTo>
                  <a:lnTo>
                    <a:pt x="579920" y="150670"/>
                  </a:lnTo>
                  <a:lnTo>
                    <a:pt x="574284" y="156355"/>
                  </a:lnTo>
                  <a:close/>
                </a:path>
                <a:path w="580390" h="342265">
                  <a:moveTo>
                    <a:pt x="388304" y="50602"/>
                  </a:moveTo>
                  <a:lnTo>
                    <a:pt x="380414" y="49465"/>
                  </a:lnTo>
                  <a:lnTo>
                    <a:pt x="376469" y="43779"/>
                  </a:lnTo>
                  <a:lnTo>
                    <a:pt x="371960" y="38093"/>
                  </a:lnTo>
                  <a:lnTo>
                    <a:pt x="373651" y="30134"/>
                  </a:lnTo>
                  <a:lnTo>
                    <a:pt x="379286" y="25585"/>
                  </a:lnTo>
                  <a:lnTo>
                    <a:pt x="409156" y="3411"/>
                  </a:lnTo>
                  <a:lnTo>
                    <a:pt x="413101" y="568"/>
                  </a:lnTo>
                  <a:lnTo>
                    <a:pt x="418173" y="568"/>
                  </a:lnTo>
                  <a:lnTo>
                    <a:pt x="422682" y="2842"/>
                  </a:lnTo>
                  <a:lnTo>
                    <a:pt x="426627" y="4548"/>
                  </a:lnTo>
                  <a:lnTo>
                    <a:pt x="429445" y="9097"/>
                  </a:lnTo>
                  <a:lnTo>
                    <a:pt x="429445" y="39231"/>
                  </a:lnTo>
                  <a:lnTo>
                    <a:pt x="404084" y="39231"/>
                  </a:lnTo>
                  <a:lnTo>
                    <a:pt x="393939" y="46622"/>
                  </a:lnTo>
                  <a:lnTo>
                    <a:pt x="388304" y="50602"/>
                  </a:lnTo>
                  <a:close/>
                </a:path>
                <a:path w="580390" h="342265">
                  <a:moveTo>
                    <a:pt x="429445" y="130770"/>
                  </a:moveTo>
                  <a:lnTo>
                    <a:pt x="404084" y="130770"/>
                  </a:lnTo>
                  <a:lnTo>
                    <a:pt x="404084" y="39231"/>
                  </a:lnTo>
                  <a:lnTo>
                    <a:pt x="429445" y="39231"/>
                  </a:lnTo>
                  <a:lnTo>
                    <a:pt x="429445" y="130770"/>
                  </a:lnTo>
                  <a:close/>
                </a:path>
                <a:path w="580390" h="342265">
                  <a:moveTo>
                    <a:pt x="453679" y="156355"/>
                  </a:moveTo>
                  <a:lnTo>
                    <a:pt x="379850" y="156355"/>
                  </a:lnTo>
                  <a:lnTo>
                    <a:pt x="373651" y="150670"/>
                  </a:lnTo>
                  <a:lnTo>
                    <a:pt x="373651" y="136456"/>
                  </a:lnTo>
                  <a:lnTo>
                    <a:pt x="379850" y="130770"/>
                  </a:lnTo>
                  <a:lnTo>
                    <a:pt x="453679" y="130770"/>
                  </a:lnTo>
                  <a:lnTo>
                    <a:pt x="459314" y="136456"/>
                  </a:lnTo>
                  <a:lnTo>
                    <a:pt x="459314" y="150670"/>
                  </a:lnTo>
                  <a:lnTo>
                    <a:pt x="453679" y="156355"/>
                  </a:lnTo>
                  <a:close/>
                </a:path>
                <a:path w="580390" h="342265">
                  <a:moveTo>
                    <a:pt x="267698" y="50602"/>
                  </a:moveTo>
                  <a:lnTo>
                    <a:pt x="259808" y="49465"/>
                  </a:lnTo>
                  <a:lnTo>
                    <a:pt x="255300" y="43779"/>
                  </a:lnTo>
                  <a:lnTo>
                    <a:pt x="251355" y="38093"/>
                  </a:lnTo>
                  <a:lnTo>
                    <a:pt x="252482" y="30134"/>
                  </a:lnTo>
                  <a:lnTo>
                    <a:pt x="258117" y="25585"/>
                  </a:lnTo>
                  <a:lnTo>
                    <a:pt x="288551" y="3979"/>
                  </a:lnTo>
                  <a:lnTo>
                    <a:pt x="292496" y="1137"/>
                  </a:lnTo>
                  <a:lnTo>
                    <a:pt x="297568" y="568"/>
                  </a:lnTo>
                  <a:lnTo>
                    <a:pt x="301513" y="2842"/>
                  </a:lnTo>
                  <a:lnTo>
                    <a:pt x="306021" y="5117"/>
                  </a:lnTo>
                  <a:lnTo>
                    <a:pt x="308839" y="9097"/>
                  </a:lnTo>
                  <a:lnTo>
                    <a:pt x="308839" y="39799"/>
                  </a:lnTo>
                  <a:lnTo>
                    <a:pt x="282915" y="39799"/>
                  </a:lnTo>
                  <a:lnTo>
                    <a:pt x="267698" y="50602"/>
                  </a:lnTo>
                  <a:close/>
                </a:path>
                <a:path w="580390" h="342265">
                  <a:moveTo>
                    <a:pt x="308839" y="130770"/>
                  </a:moveTo>
                  <a:lnTo>
                    <a:pt x="282915" y="130770"/>
                  </a:lnTo>
                  <a:lnTo>
                    <a:pt x="282915" y="39799"/>
                  </a:lnTo>
                  <a:lnTo>
                    <a:pt x="308839" y="39799"/>
                  </a:lnTo>
                  <a:lnTo>
                    <a:pt x="308839" y="130770"/>
                  </a:lnTo>
                  <a:close/>
                </a:path>
                <a:path w="580390" h="342265">
                  <a:moveTo>
                    <a:pt x="333073" y="156355"/>
                  </a:moveTo>
                  <a:lnTo>
                    <a:pt x="258681" y="156355"/>
                  </a:lnTo>
                  <a:lnTo>
                    <a:pt x="253045" y="150670"/>
                  </a:lnTo>
                  <a:lnTo>
                    <a:pt x="253045" y="136456"/>
                  </a:lnTo>
                  <a:lnTo>
                    <a:pt x="258681" y="130770"/>
                  </a:lnTo>
                  <a:lnTo>
                    <a:pt x="333073" y="130770"/>
                  </a:lnTo>
                  <a:lnTo>
                    <a:pt x="338709" y="136456"/>
                  </a:lnTo>
                  <a:lnTo>
                    <a:pt x="338709" y="150670"/>
                  </a:lnTo>
                  <a:lnTo>
                    <a:pt x="333073" y="156355"/>
                  </a:lnTo>
                  <a:close/>
                </a:path>
                <a:path w="580390" h="342265">
                  <a:moveTo>
                    <a:pt x="189361" y="156355"/>
                  </a:moveTo>
                  <a:lnTo>
                    <a:pt x="151038" y="156355"/>
                  </a:lnTo>
                  <a:lnTo>
                    <a:pt x="139978" y="154152"/>
                  </a:lnTo>
                  <a:lnTo>
                    <a:pt x="131031" y="148111"/>
                  </a:lnTo>
                  <a:lnTo>
                    <a:pt x="125043" y="139085"/>
                  </a:lnTo>
                  <a:lnTo>
                    <a:pt x="122859" y="127927"/>
                  </a:lnTo>
                  <a:lnTo>
                    <a:pt x="122859" y="30134"/>
                  </a:lnTo>
                  <a:lnTo>
                    <a:pt x="125043" y="18975"/>
                  </a:lnTo>
                  <a:lnTo>
                    <a:pt x="131031" y="9949"/>
                  </a:lnTo>
                  <a:lnTo>
                    <a:pt x="139978" y="3908"/>
                  </a:lnTo>
                  <a:lnTo>
                    <a:pt x="151038" y="1705"/>
                  </a:lnTo>
                  <a:lnTo>
                    <a:pt x="189361" y="1705"/>
                  </a:lnTo>
                  <a:lnTo>
                    <a:pt x="200509" y="3908"/>
                  </a:lnTo>
                  <a:lnTo>
                    <a:pt x="209650" y="9949"/>
                  </a:lnTo>
                  <a:lnTo>
                    <a:pt x="215832" y="18975"/>
                  </a:lnTo>
                  <a:lnTo>
                    <a:pt x="217525" y="27291"/>
                  </a:lnTo>
                  <a:lnTo>
                    <a:pt x="149347" y="27291"/>
                  </a:lnTo>
                  <a:lnTo>
                    <a:pt x="148220" y="28428"/>
                  </a:lnTo>
                  <a:lnTo>
                    <a:pt x="148220" y="129633"/>
                  </a:lnTo>
                  <a:lnTo>
                    <a:pt x="149347" y="130770"/>
                  </a:lnTo>
                  <a:lnTo>
                    <a:pt x="217525" y="130770"/>
                  </a:lnTo>
                  <a:lnTo>
                    <a:pt x="215832" y="139085"/>
                  </a:lnTo>
                  <a:lnTo>
                    <a:pt x="209650" y="148111"/>
                  </a:lnTo>
                  <a:lnTo>
                    <a:pt x="200509" y="154152"/>
                  </a:lnTo>
                  <a:lnTo>
                    <a:pt x="189361" y="156355"/>
                  </a:lnTo>
                  <a:close/>
                </a:path>
                <a:path w="580390" h="342265">
                  <a:moveTo>
                    <a:pt x="217525" y="130770"/>
                  </a:moveTo>
                  <a:lnTo>
                    <a:pt x="191052" y="130770"/>
                  </a:lnTo>
                  <a:lnTo>
                    <a:pt x="192179" y="129633"/>
                  </a:lnTo>
                  <a:lnTo>
                    <a:pt x="192179" y="28428"/>
                  </a:lnTo>
                  <a:lnTo>
                    <a:pt x="191052" y="27291"/>
                  </a:lnTo>
                  <a:lnTo>
                    <a:pt x="217525" y="27291"/>
                  </a:lnTo>
                  <a:lnTo>
                    <a:pt x="218104" y="30134"/>
                  </a:lnTo>
                  <a:lnTo>
                    <a:pt x="218104" y="127927"/>
                  </a:lnTo>
                  <a:lnTo>
                    <a:pt x="217525" y="1307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210E9B81-FC48-C143-1703-5F9F214D339B}"/>
                </a:ext>
              </a:extLst>
            </p:cNvPr>
            <p:cNvSpPr/>
            <p:nvPr/>
          </p:nvSpPr>
          <p:spPr>
            <a:xfrm>
              <a:off x="11299139" y="6314414"/>
              <a:ext cx="186690" cy="26034"/>
            </a:xfrm>
            <a:custGeom>
              <a:avLst/>
              <a:gdLst/>
              <a:ahLst/>
              <a:cxnLst/>
              <a:rect l="l" t="t" r="r" b="b"/>
              <a:pathLst>
                <a:path w="186690" h="26035">
                  <a:moveTo>
                    <a:pt x="74955" y="5689"/>
                  </a:moveTo>
                  <a:lnTo>
                    <a:pt x="68745" y="0"/>
                  </a:lnTo>
                  <a:lnTo>
                    <a:pt x="5626" y="0"/>
                  </a:lnTo>
                  <a:lnTo>
                    <a:pt x="0" y="5689"/>
                  </a:lnTo>
                  <a:lnTo>
                    <a:pt x="0" y="19900"/>
                  </a:lnTo>
                  <a:lnTo>
                    <a:pt x="5626" y="25590"/>
                  </a:lnTo>
                  <a:lnTo>
                    <a:pt x="61988" y="25590"/>
                  </a:lnTo>
                  <a:lnTo>
                    <a:pt x="68745" y="25590"/>
                  </a:lnTo>
                  <a:lnTo>
                    <a:pt x="74955" y="19900"/>
                  </a:lnTo>
                  <a:lnTo>
                    <a:pt x="74955" y="5689"/>
                  </a:lnTo>
                  <a:close/>
                </a:path>
                <a:path w="186690" h="26035">
                  <a:moveTo>
                    <a:pt x="186537" y="5689"/>
                  </a:moveTo>
                  <a:lnTo>
                    <a:pt x="180898" y="0"/>
                  </a:lnTo>
                  <a:lnTo>
                    <a:pt x="117779" y="0"/>
                  </a:lnTo>
                  <a:lnTo>
                    <a:pt x="112141" y="5689"/>
                  </a:lnTo>
                  <a:lnTo>
                    <a:pt x="112141" y="19900"/>
                  </a:lnTo>
                  <a:lnTo>
                    <a:pt x="117779" y="25590"/>
                  </a:lnTo>
                  <a:lnTo>
                    <a:pt x="173570" y="25590"/>
                  </a:lnTo>
                  <a:lnTo>
                    <a:pt x="180898" y="25590"/>
                  </a:lnTo>
                  <a:lnTo>
                    <a:pt x="186537" y="19900"/>
                  </a:lnTo>
                  <a:lnTo>
                    <a:pt x="186537" y="5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605CBC9-4E34-0003-BAD0-B438D02C0527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5635260" y="729056"/>
            <a:ext cx="921478" cy="5731097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BE40DB-A4B1-7EA8-E517-5ACD8B861460}"/>
              </a:ext>
            </a:extLst>
          </p:cNvPr>
          <p:cNvSpPr txBox="1"/>
          <p:nvPr/>
        </p:nvSpPr>
        <p:spPr>
          <a:xfrm>
            <a:off x="4854846" y="522331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Dashboard &amp; Visualization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4157699-EDBB-5637-1CF2-63BF8252E66D}"/>
              </a:ext>
            </a:extLst>
          </p:cNvPr>
          <p:cNvCxnSpPr>
            <a:cxnSpLocks/>
          </p:cNvCxnSpPr>
          <p:nvPr/>
        </p:nvCxnSpPr>
        <p:spPr>
          <a:xfrm>
            <a:off x="3716558" y="4603101"/>
            <a:ext cx="168510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187087-2F33-DF03-AC4D-4515322C5F39}"/>
              </a:ext>
            </a:extLst>
          </p:cNvPr>
          <p:cNvCxnSpPr>
            <a:cxnSpLocks/>
          </p:cNvCxnSpPr>
          <p:nvPr/>
        </p:nvCxnSpPr>
        <p:spPr>
          <a:xfrm>
            <a:off x="6718672" y="4603101"/>
            <a:ext cx="15008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object 5">
            <a:extLst>
              <a:ext uri="{FF2B5EF4-FFF2-40B4-BE49-F238E27FC236}">
                <a16:creationId xmlns:a16="http://schemas.microsoft.com/office/drawing/2014/main" id="{01E030B2-E753-FACA-5CC1-11E6D42385BB}"/>
              </a:ext>
            </a:extLst>
          </p:cNvPr>
          <p:cNvGrpSpPr/>
          <p:nvPr/>
        </p:nvGrpSpPr>
        <p:grpSpPr>
          <a:xfrm>
            <a:off x="8490757" y="4145268"/>
            <a:ext cx="1069970" cy="1078047"/>
            <a:chOff x="11316190" y="3281474"/>
            <a:chExt cx="6094730" cy="6094730"/>
          </a:xfrm>
        </p:grpSpPr>
        <p:pic>
          <p:nvPicPr>
            <p:cNvPr id="56" name="object 6">
              <a:extLst>
                <a:ext uri="{FF2B5EF4-FFF2-40B4-BE49-F238E27FC236}">
                  <a16:creationId xmlns:a16="http://schemas.microsoft.com/office/drawing/2014/main" id="{4246990E-886B-F778-FF2A-A8B4357DB12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1325" y="6531973"/>
              <a:ext cx="2844209" cy="2832099"/>
            </a:xfrm>
            <a:prstGeom prst="rect">
              <a:avLst/>
            </a:prstGeom>
          </p:spPr>
        </p:pic>
        <p:pic>
          <p:nvPicPr>
            <p:cNvPr id="57" name="object 7">
              <a:extLst>
                <a:ext uri="{FF2B5EF4-FFF2-40B4-BE49-F238E27FC236}">
                  <a16:creationId xmlns:a16="http://schemas.microsoft.com/office/drawing/2014/main" id="{4F4FEFE7-010F-A02C-0DEC-AE8C2555F1A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6190" y="3281474"/>
              <a:ext cx="6094569" cy="5485235"/>
            </a:xfrm>
            <a:prstGeom prst="rect">
              <a:avLst/>
            </a:prstGeom>
          </p:spPr>
        </p:pic>
        <p:pic>
          <p:nvPicPr>
            <p:cNvPr id="58" name="object 8">
              <a:extLst>
                <a:ext uri="{FF2B5EF4-FFF2-40B4-BE49-F238E27FC236}">
                  <a16:creationId xmlns:a16="http://schemas.microsoft.com/office/drawing/2014/main" id="{32DA454A-827D-3D40-826B-91E84C2BBC5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7114" y="8665130"/>
              <a:ext cx="203157" cy="711052"/>
            </a:xfrm>
            <a:prstGeom prst="rect">
              <a:avLst/>
            </a:prstGeom>
          </p:spPr>
        </p:pic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0DBA35AD-87CC-C8DF-3D16-EEEFF00CA92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6589" y="8665130"/>
              <a:ext cx="203157" cy="711052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71EB0EE-DF29-1918-636A-2F97600E9C75}"/>
              </a:ext>
            </a:extLst>
          </p:cNvPr>
          <p:cNvSpPr txBox="1"/>
          <p:nvPr/>
        </p:nvSpPr>
        <p:spPr>
          <a:xfrm>
            <a:off x="7886488" y="5266527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Insight &amp; Decision Making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38314C-23BE-173F-C9AC-C9487581BB07}"/>
              </a:ext>
            </a:extLst>
          </p:cNvPr>
          <p:cNvSpPr/>
          <p:nvPr/>
        </p:nvSpPr>
        <p:spPr>
          <a:xfrm>
            <a:off x="2043860" y="4145268"/>
            <a:ext cx="2347874" cy="1697620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Speech Bubble: Oval 61">
            <a:extLst>
              <a:ext uri="{FF2B5EF4-FFF2-40B4-BE49-F238E27FC236}">
                <a16:creationId xmlns:a16="http://schemas.microsoft.com/office/drawing/2014/main" id="{BA30E205-7B40-B9BB-7AE2-260B1618C42C}"/>
              </a:ext>
            </a:extLst>
          </p:cNvPr>
          <p:cNvSpPr/>
          <p:nvPr/>
        </p:nvSpPr>
        <p:spPr>
          <a:xfrm>
            <a:off x="170811" y="3464748"/>
            <a:ext cx="1549264" cy="617324"/>
          </a:xfrm>
          <a:prstGeom prst="wedgeEllipseCallout">
            <a:avLst>
              <a:gd name="adj1" fmla="val 45323"/>
              <a:gd name="adj2" fmla="val 93426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Fiuh</a:t>
            </a:r>
            <a:r>
              <a:rPr lang="en-US" sz="1200" dirty="0"/>
              <a:t>..Where are they?</a:t>
            </a:r>
            <a:endParaRPr lang="en-ID" sz="1200" dirty="0"/>
          </a:p>
        </p:txBody>
      </p:sp>
      <p:pic>
        <p:nvPicPr>
          <p:cNvPr id="10" name="Graphic 9" descr="Hummingbird with solid fill">
            <a:extLst>
              <a:ext uri="{FF2B5EF4-FFF2-40B4-BE49-F238E27FC236}">
                <a16:creationId xmlns:a16="http://schemas.microsoft.com/office/drawing/2014/main" id="{3BBB6B99-13B6-2CDC-42D8-687F15748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124" y="4227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6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0B8E5-C4D7-FF19-3597-3BD93788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69FE281-4CBF-8AEF-ADC4-A93939E0B9DE}"/>
              </a:ext>
            </a:extLst>
          </p:cNvPr>
          <p:cNvSpPr/>
          <p:nvPr/>
        </p:nvSpPr>
        <p:spPr>
          <a:xfrm>
            <a:off x="1133668" y="3587930"/>
            <a:ext cx="2888801" cy="9445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96F98-303E-6A4D-8B67-75E82AA3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785F8-25F5-2E74-B6D1-A8F12975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28BC0-2236-4A22-589F-29A560405F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RFM Customer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3384A-603C-9E02-1A32-501C332C4C7A}"/>
              </a:ext>
            </a:extLst>
          </p:cNvPr>
          <p:cNvSpPr txBox="1"/>
          <p:nvPr/>
        </p:nvSpPr>
        <p:spPr>
          <a:xfrm>
            <a:off x="838200" y="1094936"/>
            <a:ext cx="385865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pPr algn="l"/>
            <a:r>
              <a:rPr lang="en-US" sz="2000" dirty="0"/>
              <a:t>RFM Feature Engineering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770D8-EB61-2924-651D-222E4B4C4E70}"/>
              </a:ext>
            </a:extLst>
          </p:cNvPr>
          <p:cNvCxnSpPr/>
          <p:nvPr/>
        </p:nvCxnSpPr>
        <p:spPr>
          <a:xfrm>
            <a:off x="4250452" y="1718268"/>
            <a:ext cx="0" cy="4638082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21DF75-2115-C705-6655-D5949395E9A3}"/>
              </a:ext>
            </a:extLst>
          </p:cNvPr>
          <p:cNvCxnSpPr/>
          <p:nvPr/>
        </p:nvCxnSpPr>
        <p:spPr>
          <a:xfrm>
            <a:off x="7427410" y="1718268"/>
            <a:ext cx="0" cy="4638082"/>
          </a:xfrm>
          <a:prstGeom prst="line">
            <a:avLst/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5" name="Graphic 14" descr="Daily calendar with solid fill">
            <a:extLst>
              <a:ext uri="{FF2B5EF4-FFF2-40B4-BE49-F238E27FC236}">
                <a16:creationId xmlns:a16="http://schemas.microsoft.com/office/drawing/2014/main" id="{60D3C708-D34C-CD41-70C6-AD27187B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8637" y="1556584"/>
            <a:ext cx="772047" cy="772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5D5EFC-D47E-EDF5-866C-5ACD749B347E}"/>
              </a:ext>
            </a:extLst>
          </p:cNvPr>
          <p:cNvSpPr/>
          <p:nvPr/>
        </p:nvSpPr>
        <p:spPr>
          <a:xfrm>
            <a:off x="2205423" y="1718268"/>
            <a:ext cx="14830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Recency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084FB3-FBB9-A8B4-FA76-063BECA5249B}"/>
              </a:ext>
            </a:extLst>
          </p:cNvPr>
          <p:cNvSpPr/>
          <p:nvPr/>
        </p:nvSpPr>
        <p:spPr>
          <a:xfrm>
            <a:off x="5204661" y="1718269"/>
            <a:ext cx="18069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Frequen</a:t>
            </a:r>
            <a:r>
              <a:rPr lang="en-US" sz="2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0B64E5-64F9-B416-D18A-2D665D3EE170}"/>
              </a:ext>
            </a:extLst>
          </p:cNvPr>
          <p:cNvSpPr/>
          <p:nvPr/>
        </p:nvSpPr>
        <p:spPr>
          <a:xfrm>
            <a:off x="8946520" y="1718268"/>
            <a:ext cx="17968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Monetary</a:t>
            </a:r>
            <a:endParaRPr 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0" name="Graphic 19" descr="Bar chart with solid fill">
            <a:extLst>
              <a:ext uri="{FF2B5EF4-FFF2-40B4-BE49-F238E27FC236}">
                <a16:creationId xmlns:a16="http://schemas.microsoft.com/office/drawing/2014/main" id="{53D494B9-78C0-44D6-8E65-8A487EB4E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8166" y="1536487"/>
            <a:ext cx="772047" cy="772047"/>
          </a:xfrm>
          <a:prstGeom prst="rect">
            <a:avLst/>
          </a:prstGeom>
        </p:spPr>
      </p:pic>
      <p:pic>
        <p:nvPicPr>
          <p:cNvPr id="22" name="Graphic 21" descr="Money with solid fill">
            <a:extLst>
              <a:ext uri="{FF2B5EF4-FFF2-40B4-BE49-F238E27FC236}">
                <a16:creationId xmlns:a16="http://schemas.microsoft.com/office/drawing/2014/main" id="{AF9805B8-7CB4-F204-0772-6198C21B9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4992" y="1485405"/>
            <a:ext cx="1016897" cy="10168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6EFF97-3EEA-67FA-493E-F199A44060E0}"/>
              </a:ext>
            </a:extLst>
          </p:cNvPr>
          <p:cNvSpPr txBox="1"/>
          <p:nvPr/>
        </p:nvSpPr>
        <p:spPr>
          <a:xfrm>
            <a:off x="960523" y="2399806"/>
            <a:ext cx="1234076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created_at</a:t>
            </a:r>
            <a:endParaRPr lang="en-ID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A6DB8-7D79-4F27-F1AC-6DC21801B534}"/>
              </a:ext>
            </a:extLst>
          </p:cNvPr>
          <p:cNvSpPr txBox="1"/>
          <p:nvPr/>
        </p:nvSpPr>
        <p:spPr>
          <a:xfrm>
            <a:off x="2339455" y="2415194"/>
            <a:ext cx="1916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Date and time values</a:t>
            </a:r>
            <a:endParaRPr lang="en-ID" sz="14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3E4EAC-CA69-5551-21EC-6F368F68885E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2194599" y="2569083"/>
            <a:ext cx="1448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8033BEF-3096-3B85-27B3-B5CB8B34215B}"/>
              </a:ext>
            </a:extLst>
          </p:cNvPr>
          <p:cNvSpPr txBox="1"/>
          <p:nvPr/>
        </p:nvSpPr>
        <p:spPr>
          <a:xfrm>
            <a:off x="972242" y="3001562"/>
            <a:ext cx="1916084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date </a:t>
            </a:r>
            <a:r>
              <a:rPr lang="en-US" sz="1600" b="1" dirty="0" err="1"/>
              <a:t>created_at</a:t>
            </a:r>
            <a:endParaRPr lang="en-ID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63B3-B339-46F6-B6D7-3A4E1549EF12}"/>
              </a:ext>
            </a:extLst>
          </p:cNvPr>
          <p:cNvSpPr txBox="1"/>
          <p:nvPr/>
        </p:nvSpPr>
        <p:spPr>
          <a:xfrm>
            <a:off x="2947867" y="3016951"/>
            <a:ext cx="128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Date values</a:t>
            </a:r>
            <a:endParaRPr lang="en-ID" sz="1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3D9DC8-E5AD-C35A-8F34-D51E0AA103EB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2888326" y="3170839"/>
            <a:ext cx="5954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DAD2D11-90A0-5D5F-3090-ED2EE738C4BB}"/>
              </a:ext>
            </a:extLst>
          </p:cNvPr>
          <p:cNvSpPr txBox="1"/>
          <p:nvPr/>
        </p:nvSpPr>
        <p:spPr>
          <a:xfrm>
            <a:off x="1619916" y="3715200"/>
            <a:ext cx="1916084" cy="33855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Recency</a:t>
            </a:r>
            <a:endParaRPr lang="en-ID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000FE3-F391-2611-3D9D-DBEA03F840B2}"/>
              </a:ext>
            </a:extLst>
          </p:cNvPr>
          <p:cNvSpPr txBox="1"/>
          <p:nvPr/>
        </p:nvSpPr>
        <p:spPr>
          <a:xfrm>
            <a:off x="1216941" y="4128129"/>
            <a:ext cx="3095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date_created_at</a:t>
            </a:r>
            <a:r>
              <a:rPr lang="en-US" sz="1400" b="1" dirty="0"/>
              <a:t>    -    lates date </a:t>
            </a:r>
            <a:r>
              <a:rPr lang="en-US" sz="1400" dirty="0"/>
              <a:t>	</a:t>
            </a:r>
            <a:endParaRPr lang="en-ID" sz="1400" dirty="0"/>
          </a:p>
        </p:txBody>
      </p:sp>
      <p:pic>
        <p:nvPicPr>
          <p:cNvPr id="55" name="Picture 5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98ACDD-D3BF-F83F-02BF-83AD55D9D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206" y="4718734"/>
            <a:ext cx="1652946" cy="121889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884B997-8DF4-7D17-5EA0-80853C544419}"/>
              </a:ext>
            </a:extLst>
          </p:cNvPr>
          <p:cNvSpPr txBox="1"/>
          <p:nvPr/>
        </p:nvSpPr>
        <p:spPr>
          <a:xfrm>
            <a:off x="4445307" y="2698035"/>
            <a:ext cx="2784873" cy="83099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Created From Distinct count of </a:t>
            </a:r>
            <a:r>
              <a:rPr lang="en-US" sz="1600" b="1" dirty="0" err="1"/>
              <a:t>transaction_id</a:t>
            </a:r>
            <a:r>
              <a:rPr lang="en-US" sz="1600" b="1" dirty="0"/>
              <a:t> per </a:t>
            </a:r>
            <a:r>
              <a:rPr lang="en-US" sz="1600" b="1" dirty="0" err="1"/>
              <a:t>user_id</a:t>
            </a:r>
            <a:endParaRPr lang="en-ID" sz="1600" b="1" dirty="0"/>
          </a:p>
        </p:txBody>
      </p:sp>
      <p:pic>
        <p:nvPicPr>
          <p:cNvPr id="58" name="Picture 5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D2E6803-8AA9-B691-1B2A-9CBA50A35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2728" y="3987736"/>
            <a:ext cx="2676899" cy="19338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00D3D47-4D9C-9695-FFAF-56E5B8EFFD68}"/>
              </a:ext>
            </a:extLst>
          </p:cNvPr>
          <p:cNvSpPr txBox="1"/>
          <p:nvPr/>
        </p:nvSpPr>
        <p:spPr>
          <a:xfrm>
            <a:off x="8532154" y="2819288"/>
            <a:ext cx="1869896" cy="58477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Money Spend/</a:t>
            </a:r>
            <a:r>
              <a:rPr lang="en-US" sz="1600" b="1" dirty="0" err="1"/>
              <a:t>user_id</a:t>
            </a:r>
            <a:endParaRPr lang="en-ID" sz="1600" b="1" dirty="0"/>
          </a:p>
        </p:txBody>
      </p:sp>
      <p:pic>
        <p:nvPicPr>
          <p:cNvPr id="61" name="Picture 60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6E8A392A-01B2-CF12-D00E-F814553255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844" y="3820790"/>
            <a:ext cx="3532516" cy="21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5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6A82-1AE3-7131-F1A5-0763663E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ACA03A-1B59-940E-76EE-F0CE8C89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F2B909-9517-367D-4F03-FCCD664B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52DEB-5B34-3113-2A03-C6564A36DF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RFM Customer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5142D-1DF2-470D-380B-3673DF380A41}"/>
              </a:ext>
            </a:extLst>
          </p:cNvPr>
          <p:cNvSpPr txBox="1"/>
          <p:nvPr/>
        </p:nvSpPr>
        <p:spPr>
          <a:xfrm>
            <a:off x="838200" y="1095582"/>
            <a:ext cx="385865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pPr algn="l"/>
            <a:r>
              <a:rPr lang="en-US" sz="2000" dirty="0"/>
              <a:t>RFM Feature Scoring</a:t>
            </a:r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16C987C-2436-8CBB-ED00-D85A4E57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82"/>
          <a:stretch>
            <a:fillRect/>
          </a:stretch>
        </p:blipFill>
        <p:spPr>
          <a:xfrm>
            <a:off x="6864058" y="1607419"/>
            <a:ext cx="2908443" cy="1605818"/>
          </a:xfrm>
          <a:prstGeom prst="rect">
            <a:avLst/>
          </a:prstGeom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D39414F4-F56E-D61C-FBDD-74CB2D2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146"/>
          <a:stretch>
            <a:fillRect/>
          </a:stretch>
        </p:blipFill>
        <p:spPr>
          <a:xfrm>
            <a:off x="1322765" y="4262049"/>
            <a:ext cx="4653891" cy="1489733"/>
          </a:xfrm>
          <a:prstGeom prst="rect">
            <a:avLst/>
          </a:prstGeom>
        </p:spPr>
      </p:pic>
      <p:pic>
        <p:nvPicPr>
          <p:cNvPr id="19" name="Graphic 18" descr="Daily calendar with solid fill">
            <a:extLst>
              <a:ext uri="{FF2B5EF4-FFF2-40B4-BE49-F238E27FC236}">
                <a16:creationId xmlns:a16="http://schemas.microsoft.com/office/drawing/2014/main" id="{447B57A7-6074-0B93-307A-B2DC48DB1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5675" y="1733747"/>
            <a:ext cx="440453" cy="4404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1CDEE3-D1BD-4896-0FA6-A16C190A76A0}"/>
              </a:ext>
            </a:extLst>
          </p:cNvPr>
          <p:cNvSpPr/>
          <p:nvPr/>
        </p:nvSpPr>
        <p:spPr>
          <a:xfrm>
            <a:off x="2530031" y="1718268"/>
            <a:ext cx="83388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Recency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F9471-0802-26B0-E5F7-9433FA58C17D}"/>
              </a:ext>
            </a:extLst>
          </p:cNvPr>
          <p:cNvSpPr/>
          <p:nvPr/>
        </p:nvSpPr>
        <p:spPr>
          <a:xfrm>
            <a:off x="3598150" y="2226620"/>
            <a:ext cx="14045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Frequen</a:t>
            </a:r>
            <a:r>
              <a:rPr lang="en-US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BD5CA6-D673-C3FD-E615-B9860E91AED9}"/>
              </a:ext>
            </a:extLst>
          </p:cNvPr>
          <p:cNvSpPr/>
          <p:nvPr/>
        </p:nvSpPr>
        <p:spPr>
          <a:xfrm>
            <a:off x="2325991" y="2785953"/>
            <a:ext cx="17968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Monetary</a:t>
            </a:r>
            <a:endParaRPr lang="en-US" sz="2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18055EE5-10BE-DDF3-8B36-C6252E7E0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75412" y="2009693"/>
            <a:ext cx="674299" cy="674299"/>
          </a:xfrm>
          <a:prstGeom prst="rect">
            <a:avLst/>
          </a:prstGeom>
        </p:spPr>
      </p:pic>
      <p:pic>
        <p:nvPicPr>
          <p:cNvPr id="30" name="Graphic 29" descr="Money with solid fill">
            <a:extLst>
              <a:ext uri="{FF2B5EF4-FFF2-40B4-BE49-F238E27FC236}">
                <a16:creationId xmlns:a16="http://schemas.microsoft.com/office/drawing/2014/main" id="{6F19A6AF-2163-E3F6-B1F6-83F8FC2631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2300" y="2313035"/>
            <a:ext cx="811709" cy="811709"/>
          </a:xfrm>
          <a:prstGeom prst="rect">
            <a:avLst/>
          </a:pr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32831C78-C8D9-C5DC-5560-9CEE4368FEF3}"/>
              </a:ext>
            </a:extLst>
          </p:cNvPr>
          <p:cNvSpPr/>
          <p:nvPr/>
        </p:nvSpPr>
        <p:spPr>
          <a:xfrm>
            <a:off x="2811094" y="1876277"/>
            <a:ext cx="1625674" cy="773723"/>
          </a:xfrm>
          <a:prstGeom prst="arc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B246F7-FFBC-B961-CEED-1391DDDC4979}"/>
              </a:ext>
            </a:extLst>
          </p:cNvPr>
          <p:cNvSpPr/>
          <p:nvPr/>
        </p:nvSpPr>
        <p:spPr>
          <a:xfrm flipH="1">
            <a:off x="1734035" y="2007569"/>
            <a:ext cx="908639" cy="630129"/>
          </a:xfrm>
          <a:prstGeom prst="arc">
            <a:avLst>
              <a:gd name="adj1" fmla="val 17623948"/>
              <a:gd name="adj2" fmla="val 1286846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0657D41-3BE0-30AB-8EE6-24B000730568}"/>
              </a:ext>
            </a:extLst>
          </p:cNvPr>
          <p:cNvSpPr/>
          <p:nvPr/>
        </p:nvSpPr>
        <p:spPr>
          <a:xfrm rot="10800000">
            <a:off x="2964298" y="2263138"/>
            <a:ext cx="1625674" cy="773723"/>
          </a:xfrm>
          <a:prstGeom prst="arc">
            <a:avLst>
              <a:gd name="adj1" fmla="val 10599228"/>
              <a:gd name="adj2" fmla="val 14424523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FB0FCB-5287-4571-B907-2C4DE1E6E7C7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5002701" y="2410328"/>
            <a:ext cx="1861357" cy="95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B51F6E5-89F8-1AAE-0475-A0DCFF55C681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5459590" y="1403359"/>
            <a:ext cx="1048812" cy="4668569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6D88CD0-FF05-9F44-1EBC-14DB1AA0C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77400"/>
              </p:ext>
            </p:extLst>
          </p:nvPr>
        </p:nvGraphicFramePr>
        <p:xfrm>
          <a:off x="6215347" y="4262049"/>
          <a:ext cx="4194747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8249">
                  <a:extLst>
                    <a:ext uri="{9D8B030D-6E8A-4147-A177-3AD203B41FA5}">
                      <a16:colId xmlns:a16="http://schemas.microsoft.com/office/drawing/2014/main" val="2552401833"/>
                    </a:ext>
                  </a:extLst>
                </a:gridCol>
                <a:gridCol w="1398249">
                  <a:extLst>
                    <a:ext uri="{9D8B030D-6E8A-4147-A177-3AD203B41FA5}">
                      <a16:colId xmlns:a16="http://schemas.microsoft.com/office/drawing/2014/main" val="2685959868"/>
                    </a:ext>
                  </a:extLst>
                </a:gridCol>
                <a:gridCol w="1398249">
                  <a:extLst>
                    <a:ext uri="{9D8B030D-6E8A-4147-A177-3AD203B41FA5}">
                      <a16:colId xmlns:a16="http://schemas.microsoft.com/office/drawing/2014/main" val="519741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Classification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Score 1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Score 5</a:t>
                      </a:r>
                      <a:endParaRPr lang="en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72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Recency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Good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Poor</a:t>
                      </a:r>
                      <a:endParaRPr lang="en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09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Frequency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Poor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Good</a:t>
                      </a:r>
                      <a:endParaRPr lang="en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47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Monetary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Poor</a:t>
                      </a:r>
                      <a:endParaRPr lang="en-ID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Good</a:t>
                      </a:r>
                      <a:endParaRPr lang="en-ID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2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87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27A-2CB5-706C-6613-19052D910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F33C1-DDF5-7818-EC47-35D98A2E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6DED0B-A451-DB01-0E3B-CBD6F48F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2BCEA-4A42-C497-4C1B-6E1227DDFA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RFM Customer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D47D5-7F26-7F1F-8C1E-8BD8781BE29D}"/>
              </a:ext>
            </a:extLst>
          </p:cNvPr>
          <p:cNvSpPr txBox="1"/>
          <p:nvPr/>
        </p:nvSpPr>
        <p:spPr>
          <a:xfrm>
            <a:off x="838200" y="1095582"/>
            <a:ext cx="3858651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pPr algn="l"/>
            <a:r>
              <a:rPr lang="en-US" sz="2000" dirty="0"/>
              <a:t>Customer Segmentation</a:t>
            </a:r>
          </a:p>
        </p:txBody>
      </p:sp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4E7317D5-61C2-073D-0A81-C66522D5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25" y="4068721"/>
            <a:ext cx="6096000" cy="247019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3B8474-24C5-4DC0-77F8-7076F96CF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08774"/>
              </p:ext>
            </p:extLst>
          </p:nvPr>
        </p:nvGraphicFramePr>
        <p:xfrm>
          <a:off x="838200" y="1524418"/>
          <a:ext cx="9870440" cy="2418596"/>
        </p:xfrm>
        <a:graphic>
          <a:graphicData uri="http://schemas.openxmlformats.org/drawingml/2006/table">
            <a:tbl>
              <a:tblPr/>
              <a:tblGrid>
                <a:gridCol w="956999">
                  <a:extLst>
                    <a:ext uri="{9D8B030D-6E8A-4147-A177-3AD203B41FA5}">
                      <a16:colId xmlns:a16="http://schemas.microsoft.com/office/drawing/2014/main" val="2173236649"/>
                    </a:ext>
                  </a:extLst>
                </a:gridCol>
                <a:gridCol w="1008961">
                  <a:extLst>
                    <a:ext uri="{9D8B030D-6E8A-4147-A177-3AD203B41FA5}">
                      <a16:colId xmlns:a16="http://schemas.microsoft.com/office/drawing/2014/main" val="221971094"/>
                    </a:ext>
                  </a:extLst>
                </a:gridCol>
                <a:gridCol w="3226750">
                  <a:extLst>
                    <a:ext uri="{9D8B030D-6E8A-4147-A177-3AD203B41FA5}">
                      <a16:colId xmlns:a16="http://schemas.microsoft.com/office/drawing/2014/main" val="1395295179"/>
                    </a:ext>
                  </a:extLst>
                </a:gridCol>
                <a:gridCol w="4677730">
                  <a:extLst>
                    <a:ext uri="{9D8B030D-6E8A-4147-A177-3AD203B41FA5}">
                      <a16:colId xmlns:a16="http://schemas.microsoft.com/office/drawing/2014/main" val="3264990999"/>
                    </a:ext>
                  </a:extLst>
                </a:gridCol>
              </a:tblGrid>
              <a:tr h="27355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Criteria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 Strategy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50413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4, F ≥ 4, M ≥ 4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customers who purchase very recently, very frequently, and spend the most.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VIP rewards, exclusive offers, early access to products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82861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Loyal Customer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3, F ≥ 3, M ≥ 4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Consistent and reliable customers with high spending and strong engagement.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Loyalty programs, personalized recommendations, upselling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060050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Potential Loyalists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4, F ≥ 2, M ≥ 4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Recent high-value customers with growing purchase frequency.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Engagement campaigns, personalized promotions, repeat purchase incentives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792166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 Spender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3, M ≥ 4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Customers who spend a lot per transaction but purchase less frequently.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 offers, VIP treatment, exclusive deals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937339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 Attention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2, F ≥ 2, M ≥ 2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Moderately engaged customers with average recency, frequency, and spending.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Targeted promotions, engagement reminders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699380"/>
                  </a:ext>
                </a:extLst>
              </a:tr>
              <a:tr h="2626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Risk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≤ 2, F ≥ 3, M ≥ 3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Previously valuable customers who have not purchased recently.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Win-back campaigns, personalized discounts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188941"/>
                  </a:ext>
                </a:extLst>
              </a:tr>
              <a:tr h="27355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Lost / Low Value</a:t>
                      </a:r>
                    </a:p>
                  </a:txBody>
                  <a:tcPr marL="7113" marR="7113" marT="71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≤ 2, F &lt; 3, M &lt; 2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Inactive or low-contribution customers.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D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Low-cost reactivation or deprioritize</a:t>
                      </a:r>
                    </a:p>
                  </a:txBody>
                  <a:tcPr marL="7113" marR="7113" marT="71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853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82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8D05B-30B3-7A20-C889-1D81CE48F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452ED6-6E00-83A3-9689-F5176F36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753DDE-CBFA-150E-8AA4-CFC5A5A0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CBCF2-0EF4-95C6-F3EE-EDE6AED77C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Dataset Quick Summary</a:t>
            </a:r>
          </a:p>
        </p:txBody>
      </p:sp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2412FD25-2878-4A06-E63D-A4F5274A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6" y="2044793"/>
            <a:ext cx="5559744" cy="703049"/>
          </a:xfrm>
          <a:prstGeom prst="rect">
            <a:avLst/>
          </a:prstGeom>
        </p:spPr>
      </p:pic>
      <p:pic>
        <p:nvPicPr>
          <p:cNvPr id="4" name="Picture 3" descr="A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79A1DC20-DC24-0C37-0C43-3590A6FB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6" y="4104594"/>
            <a:ext cx="5969166" cy="1811137"/>
          </a:xfrm>
          <a:prstGeom prst="rect">
            <a:avLst/>
          </a:prstGeom>
        </p:spPr>
      </p:pic>
      <p:pic>
        <p:nvPicPr>
          <p:cNvPr id="6" name="Picture 5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8D6C1A71-0481-7B7C-E7D7-583816FD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46" y="1470149"/>
            <a:ext cx="3604592" cy="2065364"/>
          </a:xfrm>
          <a:prstGeom prst="rect">
            <a:avLst/>
          </a:prstGeom>
        </p:spPr>
      </p:pic>
      <p:pic>
        <p:nvPicPr>
          <p:cNvPr id="11" name="Picture 10" descr="A blue and black rectangular grid with numbers&#10;&#10;AI-generated content may be incorrect.">
            <a:extLst>
              <a:ext uri="{FF2B5EF4-FFF2-40B4-BE49-F238E27FC236}">
                <a16:creationId xmlns:a16="http://schemas.microsoft.com/office/drawing/2014/main" id="{FEB57DA3-79D4-31F5-5177-EB307F1D7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712" y="4104595"/>
            <a:ext cx="3798061" cy="181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5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47ED90-9F22-BF6B-351A-928273CFE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CEC545-B122-D85F-D35C-65EB81047407}"/>
              </a:ext>
            </a:extLst>
          </p:cNvPr>
          <p:cNvSpPr/>
          <p:nvPr/>
        </p:nvSpPr>
        <p:spPr>
          <a:xfrm>
            <a:off x="0" y="-5951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2070CAA-D105-51B6-1D70-0810C7FB7AB7}"/>
              </a:ext>
            </a:extLst>
          </p:cNvPr>
          <p:cNvSpPr/>
          <p:nvPr/>
        </p:nvSpPr>
        <p:spPr>
          <a:xfrm>
            <a:off x="3489325" y="0"/>
            <a:ext cx="5213350" cy="6858000"/>
          </a:xfrm>
          <a:prstGeom prst="parallelogram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2CCA1B-FC13-6B83-30C7-7E035F891A07}"/>
              </a:ext>
            </a:extLst>
          </p:cNvPr>
          <p:cNvGrpSpPr/>
          <p:nvPr/>
        </p:nvGrpSpPr>
        <p:grpSpPr>
          <a:xfrm>
            <a:off x="3117850" y="450850"/>
            <a:ext cx="5956300" cy="5956300"/>
            <a:chOff x="3117850" y="450850"/>
            <a:chExt cx="5956300" cy="59563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EB6EC64-E3E1-3F76-EEFC-6A2E0FC16B58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6FC050E4-6C66-F803-DBDC-118CDCBC264F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7">
            <a:extLst>
              <a:ext uri="{FF2B5EF4-FFF2-40B4-BE49-F238E27FC236}">
                <a16:creationId xmlns:a16="http://schemas.microsoft.com/office/drawing/2014/main" id="{979FC32F-50A8-2AF6-F226-B5E9DA992ED8}"/>
              </a:ext>
            </a:extLst>
          </p:cNvPr>
          <p:cNvSpPr txBox="1">
            <a:spLocks/>
          </p:cNvSpPr>
          <p:nvPr/>
        </p:nvSpPr>
        <p:spPr>
          <a:xfrm>
            <a:off x="2951922" y="3146050"/>
            <a:ext cx="6331226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cs typeface="Segoe UI" panose="020B0502040204020203" pitchFamily="34" charset="0"/>
              </a:rPr>
              <a:t>Business Recommendation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0213-F824-101F-58F9-2C906F0AA24B}"/>
              </a:ext>
            </a:extLst>
          </p:cNvPr>
          <p:cNvSpPr/>
          <p:nvPr/>
        </p:nvSpPr>
        <p:spPr>
          <a:xfrm>
            <a:off x="5734050" y="3860199"/>
            <a:ext cx="7239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804727-9A9F-9A77-7E90-6CD2AB9363C5}"/>
              </a:ext>
            </a:extLst>
          </p:cNvPr>
          <p:cNvSpPr txBox="1"/>
          <p:nvPr/>
        </p:nvSpPr>
        <p:spPr>
          <a:xfrm>
            <a:off x="3886201" y="4158336"/>
            <a:ext cx="44196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Customer Segmentation Dashboard</a:t>
            </a:r>
          </a:p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Business Recommendation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EA76B6-96DD-0A6E-4D35-21D23A52272B}"/>
              </a:ext>
            </a:extLst>
          </p:cNvPr>
          <p:cNvGrpSpPr/>
          <p:nvPr/>
        </p:nvGrpSpPr>
        <p:grpSpPr>
          <a:xfrm>
            <a:off x="5759087" y="2053333"/>
            <a:ext cx="673828" cy="673128"/>
            <a:chOff x="-6280150" y="376238"/>
            <a:chExt cx="6115050" cy="6108700"/>
          </a:xfrm>
          <a:solidFill>
            <a:schemeClr val="accent4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3B42DD1C-77EF-ABD2-BB8C-FFF667870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0150" y="376238"/>
              <a:ext cx="6115050" cy="6108700"/>
            </a:xfrm>
            <a:custGeom>
              <a:avLst/>
              <a:gdLst>
                <a:gd name="T0" fmla="*/ 2036 w 2048"/>
                <a:gd name="T1" fmla="*/ 376 h 2048"/>
                <a:gd name="T2" fmla="*/ 1672 w 2048"/>
                <a:gd name="T3" fmla="*/ 12 h 2048"/>
                <a:gd name="T4" fmla="*/ 1644 w 2048"/>
                <a:gd name="T5" fmla="*/ 0 h 2048"/>
                <a:gd name="T6" fmla="*/ 456 w 2048"/>
                <a:gd name="T7" fmla="*/ 0 h 2048"/>
                <a:gd name="T8" fmla="*/ 336 w 2048"/>
                <a:gd name="T9" fmla="*/ 120 h 2048"/>
                <a:gd name="T10" fmla="*/ 336 w 2048"/>
                <a:gd name="T11" fmla="*/ 196 h 2048"/>
                <a:gd name="T12" fmla="*/ 0 w 2048"/>
                <a:gd name="T13" fmla="*/ 688 h 2048"/>
                <a:gd name="T14" fmla="*/ 40 w 2048"/>
                <a:gd name="T15" fmla="*/ 728 h 2048"/>
                <a:gd name="T16" fmla="*/ 528 w 2048"/>
                <a:gd name="T17" fmla="*/ 728 h 2048"/>
                <a:gd name="T18" fmla="*/ 568 w 2048"/>
                <a:gd name="T19" fmla="*/ 688 h 2048"/>
                <a:gd name="T20" fmla="*/ 568 w 2048"/>
                <a:gd name="T21" fmla="*/ 200 h 2048"/>
                <a:gd name="T22" fmla="*/ 528 w 2048"/>
                <a:gd name="T23" fmla="*/ 160 h 2048"/>
                <a:gd name="T24" fmla="*/ 416 w 2048"/>
                <a:gd name="T25" fmla="*/ 172 h 2048"/>
                <a:gd name="T26" fmla="*/ 416 w 2048"/>
                <a:gd name="T27" fmla="*/ 120 h 2048"/>
                <a:gd name="T28" fmla="*/ 456 w 2048"/>
                <a:gd name="T29" fmla="*/ 80 h 2048"/>
                <a:gd name="T30" fmla="*/ 1604 w 2048"/>
                <a:gd name="T31" fmla="*/ 80 h 2048"/>
                <a:gd name="T32" fmla="*/ 1604 w 2048"/>
                <a:gd name="T33" fmla="*/ 324 h 2048"/>
                <a:gd name="T34" fmla="*/ 1724 w 2048"/>
                <a:gd name="T35" fmla="*/ 444 h 2048"/>
                <a:gd name="T36" fmla="*/ 1968 w 2048"/>
                <a:gd name="T37" fmla="*/ 444 h 2048"/>
                <a:gd name="T38" fmla="*/ 1968 w 2048"/>
                <a:gd name="T39" fmla="*/ 1928 h 2048"/>
                <a:gd name="T40" fmla="*/ 1928 w 2048"/>
                <a:gd name="T41" fmla="*/ 1968 h 2048"/>
                <a:gd name="T42" fmla="*/ 456 w 2048"/>
                <a:gd name="T43" fmla="*/ 1968 h 2048"/>
                <a:gd name="T44" fmla="*/ 416 w 2048"/>
                <a:gd name="T45" fmla="*/ 1928 h 2048"/>
                <a:gd name="T46" fmla="*/ 416 w 2048"/>
                <a:gd name="T47" fmla="*/ 1585 h 2048"/>
                <a:gd name="T48" fmla="*/ 376 w 2048"/>
                <a:gd name="T49" fmla="*/ 1545 h 2048"/>
                <a:gd name="T50" fmla="*/ 336 w 2048"/>
                <a:gd name="T51" fmla="*/ 1585 h 2048"/>
                <a:gd name="T52" fmla="*/ 336 w 2048"/>
                <a:gd name="T53" fmla="*/ 1928 h 2048"/>
                <a:gd name="T54" fmla="*/ 456 w 2048"/>
                <a:gd name="T55" fmla="*/ 2048 h 2048"/>
                <a:gd name="T56" fmla="*/ 1928 w 2048"/>
                <a:gd name="T57" fmla="*/ 2048 h 2048"/>
                <a:gd name="T58" fmla="*/ 2048 w 2048"/>
                <a:gd name="T59" fmla="*/ 1928 h 2048"/>
                <a:gd name="T60" fmla="*/ 2048 w 2048"/>
                <a:gd name="T61" fmla="*/ 404 h 2048"/>
                <a:gd name="T62" fmla="*/ 2036 w 2048"/>
                <a:gd name="T63" fmla="*/ 376 h 2048"/>
                <a:gd name="T64" fmla="*/ 488 w 2048"/>
                <a:gd name="T65" fmla="*/ 648 h 2048"/>
                <a:gd name="T66" fmla="*/ 82 w 2048"/>
                <a:gd name="T67" fmla="*/ 648 h 2048"/>
                <a:gd name="T68" fmla="*/ 488 w 2048"/>
                <a:gd name="T69" fmla="*/ 242 h 2048"/>
                <a:gd name="T70" fmla="*/ 488 w 2048"/>
                <a:gd name="T71" fmla="*/ 648 h 2048"/>
                <a:gd name="T72" fmla="*/ 1684 w 2048"/>
                <a:gd name="T73" fmla="*/ 324 h 2048"/>
                <a:gd name="T74" fmla="*/ 1684 w 2048"/>
                <a:gd name="T75" fmla="*/ 137 h 2048"/>
                <a:gd name="T76" fmla="*/ 1911 w 2048"/>
                <a:gd name="T77" fmla="*/ 364 h 2048"/>
                <a:gd name="T78" fmla="*/ 1724 w 2048"/>
                <a:gd name="T79" fmla="*/ 364 h 2048"/>
                <a:gd name="T80" fmla="*/ 1684 w 2048"/>
                <a:gd name="T81" fmla="*/ 3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8" h="2048">
                  <a:moveTo>
                    <a:pt x="2036" y="376"/>
                  </a:moveTo>
                  <a:cubicBezTo>
                    <a:pt x="1672" y="12"/>
                    <a:pt x="1672" y="12"/>
                    <a:pt x="1672" y="12"/>
                  </a:cubicBezTo>
                  <a:cubicBezTo>
                    <a:pt x="1665" y="4"/>
                    <a:pt x="1655" y="0"/>
                    <a:pt x="164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390" y="0"/>
                    <a:pt x="336" y="54"/>
                    <a:pt x="336" y="120"/>
                  </a:cubicBezTo>
                  <a:cubicBezTo>
                    <a:pt x="336" y="196"/>
                    <a:pt x="336" y="196"/>
                    <a:pt x="336" y="196"/>
                  </a:cubicBezTo>
                  <a:cubicBezTo>
                    <a:pt x="140" y="273"/>
                    <a:pt x="0" y="465"/>
                    <a:pt x="0" y="688"/>
                  </a:cubicBezTo>
                  <a:cubicBezTo>
                    <a:pt x="0" y="710"/>
                    <a:pt x="18" y="728"/>
                    <a:pt x="40" y="728"/>
                  </a:cubicBezTo>
                  <a:cubicBezTo>
                    <a:pt x="528" y="728"/>
                    <a:pt x="528" y="728"/>
                    <a:pt x="528" y="728"/>
                  </a:cubicBezTo>
                  <a:cubicBezTo>
                    <a:pt x="550" y="728"/>
                    <a:pt x="568" y="710"/>
                    <a:pt x="568" y="688"/>
                  </a:cubicBezTo>
                  <a:cubicBezTo>
                    <a:pt x="568" y="200"/>
                    <a:pt x="568" y="200"/>
                    <a:pt x="568" y="200"/>
                  </a:cubicBezTo>
                  <a:cubicBezTo>
                    <a:pt x="568" y="178"/>
                    <a:pt x="550" y="160"/>
                    <a:pt x="528" y="160"/>
                  </a:cubicBezTo>
                  <a:cubicBezTo>
                    <a:pt x="490" y="160"/>
                    <a:pt x="452" y="164"/>
                    <a:pt x="416" y="172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16" y="98"/>
                    <a:pt x="434" y="80"/>
                    <a:pt x="456" y="80"/>
                  </a:cubicBezTo>
                  <a:cubicBezTo>
                    <a:pt x="1604" y="80"/>
                    <a:pt x="1604" y="80"/>
                    <a:pt x="1604" y="80"/>
                  </a:cubicBezTo>
                  <a:cubicBezTo>
                    <a:pt x="1604" y="324"/>
                    <a:pt x="1604" y="324"/>
                    <a:pt x="1604" y="324"/>
                  </a:cubicBezTo>
                  <a:cubicBezTo>
                    <a:pt x="1604" y="390"/>
                    <a:pt x="1658" y="444"/>
                    <a:pt x="1724" y="444"/>
                  </a:cubicBezTo>
                  <a:cubicBezTo>
                    <a:pt x="1968" y="444"/>
                    <a:pt x="1968" y="444"/>
                    <a:pt x="1968" y="444"/>
                  </a:cubicBezTo>
                  <a:cubicBezTo>
                    <a:pt x="1968" y="1928"/>
                    <a:pt x="1968" y="1928"/>
                    <a:pt x="1968" y="1928"/>
                  </a:cubicBezTo>
                  <a:cubicBezTo>
                    <a:pt x="1968" y="1950"/>
                    <a:pt x="1950" y="1968"/>
                    <a:pt x="1928" y="1968"/>
                  </a:cubicBezTo>
                  <a:cubicBezTo>
                    <a:pt x="456" y="1968"/>
                    <a:pt x="456" y="1968"/>
                    <a:pt x="456" y="1968"/>
                  </a:cubicBezTo>
                  <a:cubicBezTo>
                    <a:pt x="434" y="1968"/>
                    <a:pt x="416" y="1950"/>
                    <a:pt x="416" y="1928"/>
                  </a:cubicBezTo>
                  <a:cubicBezTo>
                    <a:pt x="416" y="1585"/>
                    <a:pt x="416" y="1585"/>
                    <a:pt x="416" y="1585"/>
                  </a:cubicBezTo>
                  <a:cubicBezTo>
                    <a:pt x="416" y="1563"/>
                    <a:pt x="398" y="1545"/>
                    <a:pt x="376" y="1545"/>
                  </a:cubicBezTo>
                  <a:cubicBezTo>
                    <a:pt x="354" y="1545"/>
                    <a:pt x="336" y="1563"/>
                    <a:pt x="336" y="1585"/>
                  </a:cubicBezTo>
                  <a:cubicBezTo>
                    <a:pt x="336" y="1928"/>
                    <a:pt x="336" y="1928"/>
                    <a:pt x="336" y="1928"/>
                  </a:cubicBezTo>
                  <a:cubicBezTo>
                    <a:pt x="336" y="1994"/>
                    <a:pt x="390" y="2048"/>
                    <a:pt x="456" y="2048"/>
                  </a:cubicBezTo>
                  <a:cubicBezTo>
                    <a:pt x="1928" y="2048"/>
                    <a:pt x="1928" y="2048"/>
                    <a:pt x="1928" y="2048"/>
                  </a:cubicBezTo>
                  <a:cubicBezTo>
                    <a:pt x="1994" y="2048"/>
                    <a:pt x="2048" y="1994"/>
                    <a:pt x="2048" y="1928"/>
                  </a:cubicBezTo>
                  <a:cubicBezTo>
                    <a:pt x="2048" y="404"/>
                    <a:pt x="2048" y="404"/>
                    <a:pt x="2048" y="404"/>
                  </a:cubicBezTo>
                  <a:cubicBezTo>
                    <a:pt x="2048" y="393"/>
                    <a:pt x="2044" y="383"/>
                    <a:pt x="2036" y="376"/>
                  </a:cubicBezTo>
                  <a:close/>
                  <a:moveTo>
                    <a:pt x="488" y="648"/>
                  </a:moveTo>
                  <a:cubicBezTo>
                    <a:pt x="82" y="648"/>
                    <a:pt x="82" y="648"/>
                    <a:pt x="82" y="648"/>
                  </a:cubicBezTo>
                  <a:cubicBezTo>
                    <a:pt x="101" y="433"/>
                    <a:pt x="273" y="261"/>
                    <a:pt x="488" y="242"/>
                  </a:cubicBezTo>
                  <a:cubicBezTo>
                    <a:pt x="488" y="648"/>
                    <a:pt x="488" y="648"/>
                    <a:pt x="488" y="648"/>
                  </a:cubicBezTo>
                  <a:close/>
                  <a:moveTo>
                    <a:pt x="1684" y="324"/>
                  </a:moveTo>
                  <a:cubicBezTo>
                    <a:pt x="1684" y="137"/>
                    <a:pt x="1684" y="137"/>
                    <a:pt x="1684" y="137"/>
                  </a:cubicBezTo>
                  <a:cubicBezTo>
                    <a:pt x="1911" y="364"/>
                    <a:pt x="1911" y="364"/>
                    <a:pt x="1911" y="364"/>
                  </a:cubicBezTo>
                  <a:cubicBezTo>
                    <a:pt x="1724" y="364"/>
                    <a:pt x="1724" y="364"/>
                    <a:pt x="1724" y="364"/>
                  </a:cubicBezTo>
                  <a:cubicBezTo>
                    <a:pt x="1702" y="364"/>
                    <a:pt x="1684" y="346"/>
                    <a:pt x="168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C0E23ACA-0401-E5C5-3392-B1A1CF306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6850" y="4551363"/>
              <a:ext cx="238125" cy="239713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8 w 80"/>
                <a:gd name="T9" fmla="*/ 68 h 80"/>
                <a:gd name="T10" fmla="*/ 80 w 80"/>
                <a:gd name="T11" fmla="*/ 40 h 80"/>
                <a:gd name="T12" fmla="*/ 68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F7A847A-11AE-0619-7ECB-13F72001B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53113" y="1279526"/>
              <a:ext cx="3155950" cy="3152775"/>
            </a:xfrm>
            <a:custGeom>
              <a:avLst/>
              <a:gdLst>
                <a:gd name="T0" fmla="*/ 1057 w 1057"/>
                <a:gd name="T1" fmla="*/ 529 h 1057"/>
                <a:gd name="T2" fmla="*/ 529 w 1057"/>
                <a:gd name="T3" fmla="*/ 0 h 1057"/>
                <a:gd name="T4" fmla="*/ 489 w 1057"/>
                <a:gd name="T5" fmla="*/ 40 h 1057"/>
                <a:gd name="T6" fmla="*/ 489 w 1057"/>
                <a:gd name="T7" fmla="*/ 489 h 1057"/>
                <a:gd name="T8" fmla="*/ 40 w 1057"/>
                <a:gd name="T9" fmla="*/ 489 h 1057"/>
                <a:gd name="T10" fmla="*/ 0 w 1057"/>
                <a:gd name="T11" fmla="*/ 529 h 1057"/>
                <a:gd name="T12" fmla="*/ 529 w 1057"/>
                <a:gd name="T13" fmla="*/ 1057 h 1057"/>
                <a:gd name="T14" fmla="*/ 1057 w 1057"/>
                <a:gd name="T15" fmla="*/ 529 h 1057"/>
                <a:gd name="T16" fmla="*/ 816 w 1057"/>
                <a:gd name="T17" fmla="*/ 185 h 1057"/>
                <a:gd name="T18" fmla="*/ 569 w 1057"/>
                <a:gd name="T19" fmla="*/ 432 h 1057"/>
                <a:gd name="T20" fmla="*/ 569 w 1057"/>
                <a:gd name="T21" fmla="*/ 82 h 1057"/>
                <a:gd name="T22" fmla="*/ 816 w 1057"/>
                <a:gd name="T23" fmla="*/ 185 h 1057"/>
                <a:gd name="T24" fmla="*/ 82 w 1057"/>
                <a:gd name="T25" fmla="*/ 569 h 1057"/>
                <a:gd name="T26" fmla="*/ 529 w 1057"/>
                <a:gd name="T27" fmla="*/ 569 h 1057"/>
                <a:gd name="T28" fmla="*/ 557 w 1057"/>
                <a:gd name="T29" fmla="*/ 557 h 1057"/>
                <a:gd name="T30" fmla="*/ 557 w 1057"/>
                <a:gd name="T31" fmla="*/ 557 h 1057"/>
                <a:gd name="T32" fmla="*/ 873 w 1057"/>
                <a:gd name="T33" fmla="*/ 241 h 1057"/>
                <a:gd name="T34" fmla="*/ 977 w 1057"/>
                <a:gd name="T35" fmla="*/ 529 h 1057"/>
                <a:gd name="T36" fmla="*/ 529 w 1057"/>
                <a:gd name="T37" fmla="*/ 977 h 1057"/>
                <a:gd name="T38" fmla="*/ 82 w 1057"/>
                <a:gd name="T39" fmla="*/ 56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1057">
                  <a:moveTo>
                    <a:pt x="1057" y="529"/>
                  </a:moveTo>
                  <a:cubicBezTo>
                    <a:pt x="1057" y="237"/>
                    <a:pt x="820" y="0"/>
                    <a:pt x="529" y="0"/>
                  </a:cubicBezTo>
                  <a:cubicBezTo>
                    <a:pt x="507" y="0"/>
                    <a:pt x="489" y="18"/>
                    <a:pt x="489" y="40"/>
                  </a:cubicBezTo>
                  <a:cubicBezTo>
                    <a:pt x="489" y="489"/>
                    <a:pt x="489" y="489"/>
                    <a:pt x="489" y="489"/>
                  </a:cubicBezTo>
                  <a:cubicBezTo>
                    <a:pt x="40" y="489"/>
                    <a:pt x="40" y="489"/>
                    <a:pt x="40" y="489"/>
                  </a:cubicBezTo>
                  <a:cubicBezTo>
                    <a:pt x="18" y="489"/>
                    <a:pt x="0" y="507"/>
                    <a:pt x="0" y="529"/>
                  </a:cubicBezTo>
                  <a:cubicBezTo>
                    <a:pt x="0" y="820"/>
                    <a:pt x="237" y="1057"/>
                    <a:pt x="529" y="1057"/>
                  </a:cubicBezTo>
                  <a:cubicBezTo>
                    <a:pt x="820" y="1057"/>
                    <a:pt x="1057" y="820"/>
                    <a:pt x="1057" y="529"/>
                  </a:cubicBezTo>
                  <a:close/>
                  <a:moveTo>
                    <a:pt x="816" y="185"/>
                  </a:moveTo>
                  <a:cubicBezTo>
                    <a:pt x="569" y="432"/>
                    <a:pt x="569" y="432"/>
                    <a:pt x="569" y="432"/>
                  </a:cubicBezTo>
                  <a:cubicBezTo>
                    <a:pt x="569" y="82"/>
                    <a:pt x="569" y="82"/>
                    <a:pt x="569" y="82"/>
                  </a:cubicBezTo>
                  <a:cubicBezTo>
                    <a:pt x="662" y="90"/>
                    <a:pt x="748" y="128"/>
                    <a:pt x="816" y="185"/>
                  </a:cubicBezTo>
                  <a:close/>
                  <a:moveTo>
                    <a:pt x="82" y="569"/>
                  </a:moveTo>
                  <a:cubicBezTo>
                    <a:pt x="529" y="569"/>
                    <a:pt x="529" y="569"/>
                    <a:pt x="529" y="569"/>
                  </a:cubicBezTo>
                  <a:cubicBezTo>
                    <a:pt x="540" y="569"/>
                    <a:pt x="550" y="564"/>
                    <a:pt x="557" y="557"/>
                  </a:cubicBezTo>
                  <a:cubicBezTo>
                    <a:pt x="557" y="557"/>
                    <a:pt x="557" y="557"/>
                    <a:pt x="557" y="557"/>
                  </a:cubicBezTo>
                  <a:cubicBezTo>
                    <a:pt x="873" y="241"/>
                    <a:pt x="873" y="241"/>
                    <a:pt x="873" y="241"/>
                  </a:cubicBezTo>
                  <a:cubicBezTo>
                    <a:pt x="938" y="319"/>
                    <a:pt x="977" y="419"/>
                    <a:pt x="977" y="529"/>
                  </a:cubicBezTo>
                  <a:cubicBezTo>
                    <a:pt x="977" y="776"/>
                    <a:pt x="776" y="977"/>
                    <a:pt x="529" y="977"/>
                  </a:cubicBezTo>
                  <a:cubicBezTo>
                    <a:pt x="295" y="977"/>
                    <a:pt x="102" y="797"/>
                    <a:pt x="82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DC3518B1-C84E-3774-94A2-B9C7D4C09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0238" y="4140201"/>
              <a:ext cx="3749675" cy="1866900"/>
            </a:xfrm>
            <a:custGeom>
              <a:avLst/>
              <a:gdLst>
                <a:gd name="T0" fmla="*/ 547 w 1256"/>
                <a:gd name="T1" fmla="*/ 200 h 626"/>
                <a:gd name="T2" fmla="*/ 427 w 1256"/>
                <a:gd name="T3" fmla="*/ 80 h 626"/>
                <a:gd name="T4" fmla="*/ 307 w 1256"/>
                <a:gd name="T5" fmla="*/ 200 h 626"/>
                <a:gd name="T6" fmla="*/ 318 w 1256"/>
                <a:gd name="T7" fmla="*/ 251 h 626"/>
                <a:gd name="T8" fmla="*/ 171 w 1256"/>
                <a:gd name="T9" fmla="*/ 397 h 626"/>
                <a:gd name="T10" fmla="*/ 120 w 1256"/>
                <a:gd name="T11" fmla="*/ 386 h 626"/>
                <a:gd name="T12" fmla="*/ 0 w 1256"/>
                <a:gd name="T13" fmla="*/ 506 h 626"/>
                <a:gd name="T14" fmla="*/ 120 w 1256"/>
                <a:gd name="T15" fmla="*/ 626 h 626"/>
                <a:gd name="T16" fmla="*/ 240 w 1256"/>
                <a:gd name="T17" fmla="*/ 506 h 626"/>
                <a:gd name="T18" fmla="*/ 228 w 1256"/>
                <a:gd name="T19" fmla="*/ 454 h 626"/>
                <a:gd name="T20" fmla="*/ 374 w 1256"/>
                <a:gd name="T21" fmla="*/ 308 h 626"/>
                <a:gd name="T22" fmla="*/ 427 w 1256"/>
                <a:gd name="T23" fmla="*/ 320 h 626"/>
                <a:gd name="T24" fmla="*/ 486 w 1256"/>
                <a:gd name="T25" fmla="*/ 305 h 626"/>
                <a:gd name="T26" fmla="*/ 635 w 1256"/>
                <a:gd name="T27" fmla="*/ 453 h 626"/>
                <a:gd name="T28" fmla="*/ 623 w 1256"/>
                <a:gd name="T29" fmla="*/ 506 h 626"/>
                <a:gd name="T30" fmla="*/ 743 w 1256"/>
                <a:gd name="T31" fmla="*/ 626 h 626"/>
                <a:gd name="T32" fmla="*/ 863 w 1256"/>
                <a:gd name="T33" fmla="*/ 506 h 626"/>
                <a:gd name="T34" fmla="*/ 852 w 1256"/>
                <a:gd name="T35" fmla="*/ 455 h 626"/>
                <a:gd name="T36" fmla="*/ 1080 w 1256"/>
                <a:gd name="T37" fmla="*/ 226 h 626"/>
                <a:gd name="T38" fmla="*/ 1136 w 1256"/>
                <a:gd name="T39" fmla="*/ 240 h 626"/>
                <a:gd name="T40" fmla="*/ 1256 w 1256"/>
                <a:gd name="T41" fmla="*/ 120 h 626"/>
                <a:gd name="T42" fmla="*/ 1136 w 1256"/>
                <a:gd name="T43" fmla="*/ 0 h 626"/>
                <a:gd name="T44" fmla="*/ 1016 w 1256"/>
                <a:gd name="T45" fmla="*/ 120 h 626"/>
                <a:gd name="T46" fmla="*/ 1026 w 1256"/>
                <a:gd name="T47" fmla="*/ 167 h 626"/>
                <a:gd name="T48" fmla="*/ 795 w 1256"/>
                <a:gd name="T49" fmla="*/ 398 h 626"/>
                <a:gd name="T50" fmla="*/ 743 w 1256"/>
                <a:gd name="T51" fmla="*/ 386 h 626"/>
                <a:gd name="T52" fmla="*/ 692 w 1256"/>
                <a:gd name="T53" fmla="*/ 397 h 626"/>
                <a:gd name="T54" fmla="*/ 539 w 1256"/>
                <a:gd name="T55" fmla="*/ 244 h 626"/>
                <a:gd name="T56" fmla="*/ 547 w 1256"/>
                <a:gd name="T57" fmla="*/ 200 h 626"/>
                <a:gd name="T58" fmla="*/ 120 w 1256"/>
                <a:gd name="T59" fmla="*/ 546 h 626"/>
                <a:gd name="T60" fmla="*/ 80 w 1256"/>
                <a:gd name="T61" fmla="*/ 506 h 626"/>
                <a:gd name="T62" fmla="*/ 120 w 1256"/>
                <a:gd name="T63" fmla="*/ 466 h 626"/>
                <a:gd name="T64" fmla="*/ 147 w 1256"/>
                <a:gd name="T65" fmla="*/ 477 h 626"/>
                <a:gd name="T66" fmla="*/ 148 w 1256"/>
                <a:gd name="T67" fmla="*/ 477 h 626"/>
                <a:gd name="T68" fmla="*/ 148 w 1256"/>
                <a:gd name="T69" fmla="*/ 478 h 626"/>
                <a:gd name="T70" fmla="*/ 160 w 1256"/>
                <a:gd name="T71" fmla="*/ 506 h 626"/>
                <a:gd name="T72" fmla="*/ 120 w 1256"/>
                <a:gd name="T73" fmla="*/ 546 h 626"/>
                <a:gd name="T74" fmla="*/ 427 w 1256"/>
                <a:gd name="T75" fmla="*/ 240 h 626"/>
                <a:gd name="T76" fmla="*/ 387 w 1256"/>
                <a:gd name="T77" fmla="*/ 200 h 626"/>
                <a:gd name="T78" fmla="*/ 427 w 1256"/>
                <a:gd name="T79" fmla="*/ 160 h 626"/>
                <a:gd name="T80" fmla="*/ 467 w 1256"/>
                <a:gd name="T81" fmla="*/ 200 h 626"/>
                <a:gd name="T82" fmla="*/ 427 w 1256"/>
                <a:gd name="T83" fmla="*/ 240 h 626"/>
                <a:gd name="T84" fmla="*/ 1136 w 1256"/>
                <a:gd name="T85" fmla="*/ 80 h 626"/>
                <a:gd name="T86" fmla="*/ 1176 w 1256"/>
                <a:gd name="T87" fmla="*/ 120 h 626"/>
                <a:gd name="T88" fmla="*/ 1136 w 1256"/>
                <a:gd name="T89" fmla="*/ 160 h 626"/>
                <a:gd name="T90" fmla="*/ 1096 w 1256"/>
                <a:gd name="T91" fmla="*/ 120 h 626"/>
                <a:gd name="T92" fmla="*/ 1136 w 1256"/>
                <a:gd name="T93" fmla="*/ 80 h 626"/>
                <a:gd name="T94" fmla="*/ 783 w 1256"/>
                <a:gd name="T95" fmla="*/ 506 h 626"/>
                <a:gd name="T96" fmla="*/ 743 w 1256"/>
                <a:gd name="T97" fmla="*/ 546 h 626"/>
                <a:gd name="T98" fmla="*/ 703 w 1256"/>
                <a:gd name="T99" fmla="*/ 506 h 626"/>
                <a:gd name="T100" fmla="*/ 743 w 1256"/>
                <a:gd name="T101" fmla="*/ 466 h 626"/>
                <a:gd name="T102" fmla="*/ 783 w 1256"/>
                <a:gd name="T103" fmla="*/ 50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6" h="626">
                  <a:moveTo>
                    <a:pt x="547" y="200"/>
                  </a:moveTo>
                  <a:cubicBezTo>
                    <a:pt x="547" y="134"/>
                    <a:pt x="493" y="80"/>
                    <a:pt x="427" y="80"/>
                  </a:cubicBezTo>
                  <a:cubicBezTo>
                    <a:pt x="361" y="80"/>
                    <a:pt x="307" y="134"/>
                    <a:pt x="307" y="200"/>
                  </a:cubicBezTo>
                  <a:cubicBezTo>
                    <a:pt x="307" y="218"/>
                    <a:pt x="311" y="235"/>
                    <a:pt x="318" y="251"/>
                  </a:cubicBezTo>
                  <a:cubicBezTo>
                    <a:pt x="171" y="397"/>
                    <a:pt x="171" y="397"/>
                    <a:pt x="171" y="397"/>
                  </a:cubicBezTo>
                  <a:cubicBezTo>
                    <a:pt x="156" y="390"/>
                    <a:pt x="138" y="386"/>
                    <a:pt x="120" y="386"/>
                  </a:cubicBezTo>
                  <a:cubicBezTo>
                    <a:pt x="53" y="386"/>
                    <a:pt x="0" y="440"/>
                    <a:pt x="0" y="506"/>
                  </a:cubicBezTo>
                  <a:cubicBezTo>
                    <a:pt x="0" y="572"/>
                    <a:pt x="53" y="626"/>
                    <a:pt x="120" y="626"/>
                  </a:cubicBezTo>
                  <a:cubicBezTo>
                    <a:pt x="186" y="626"/>
                    <a:pt x="240" y="572"/>
                    <a:pt x="240" y="506"/>
                  </a:cubicBezTo>
                  <a:cubicBezTo>
                    <a:pt x="240" y="487"/>
                    <a:pt x="235" y="470"/>
                    <a:pt x="228" y="454"/>
                  </a:cubicBezTo>
                  <a:cubicBezTo>
                    <a:pt x="374" y="308"/>
                    <a:pt x="374" y="308"/>
                    <a:pt x="374" y="308"/>
                  </a:cubicBezTo>
                  <a:cubicBezTo>
                    <a:pt x="390" y="316"/>
                    <a:pt x="408" y="320"/>
                    <a:pt x="427" y="320"/>
                  </a:cubicBezTo>
                  <a:cubicBezTo>
                    <a:pt x="448" y="320"/>
                    <a:pt x="469" y="315"/>
                    <a:pt x="486" y="305"/>
                  </a:cubicBezTo>
                  <a:cubicBezTo>
                    <a:pt x="635" y="453"/>
                    <a:pt x="635" y="453"/>
                    <a:pt x="635" y="453"/>
                  </a:cubicBezTo>
                  <a:cubicBezTo>
                    <a:pt x="627" y="469"/>
                    <a:pt x="623" y="487"/>
                    <a:pt x="623" y="506"/>
                  </a:cubicBezTo>
                  <a:cubicBezTo>
                    <a:pt x="623" y="572"/>
                    <a:pt x="677" y="626"/>
                    <a:pt x="743" y="626"/>
                  </a:cubicBezTo>
                  <a:cubicBezTo>
                    <a:pt x="809" y="626"/>
                    <a:pt x="863" y="572"/>
                    <a:pt x="863" y="506"/>
                  </a:cubicBezTo>
                  <a:cubicBezTo>
                    <a:pt x="863" y="487"/>
                    <a:pt x="859" y="470"/>
                    <a:pt x="852" y="455"/>
                  </a:cubicBezTo>
                  <a:cubicBezTo>
                    <a:pt x="1080" y="226"/>
                    <a:pt x="1080" y="226"/>
                    <a:pt x="1080" y="226"/>
                  </a:cubicBezTo>
                  <a:cubicBezTo>
                    <a:pt x="1097" y="235"/>
                    <a:pt x="1116" y="240"/>
                    <a:pt x="1136" y="240"/>
                  </a:cubicBezTo>
                  <a:cubicBezTo>
                    <a:pt x="1202" y="240"/>
                    <a:pt x="1256" y="187"/>
                    <a:pt x="1256" y="120"/>
                  </a:cubicBezTo>
                  <a:cubicBezTo>
                    <a:pt x="1256" y="54"/>
                    <a:pt x="1202" y="0"/>
                    <a:pt x="1136" y="0"/>
                  </a:cubicBezTo>
                  <a:cubicBezTo>
                    <a:pt x="1070" y="0"/>
                    <a:pt x="1016" y="54"/>
                    <a:pt x="1016" y="120"/>
                  </a:cubicBezTo>
                  <a:cubicBezTo>
                    <a:pt x="1016" y="137"/>
                    <a:pt x="1020" y="153"/>
                    <a:pt x="1026" y="167"/>
                  </a:cubicBezTo>
                  <a:cubicBezTo>
                    <a:pt x="795" y="398"/>
                    <a:pt x="795" y="398"/>
                    <a:pt x="795" y="398"/>
                  </a:cubicBezTo>
                  <a:cubicBezTo>
                    <a:pt x="779" y="390"/>
                    <a:pt x="762" y="386"/>
                    <a:pt x="743" y="386"/>
                  </a:cubicBezTo>
                  <a:cubicBezTo>
                    <a:pt x="725" y="386"/>
                    <a:pt x="707" y="390"/>
                    <a:pt x="692" y="397"/>
                  </a:cubicBezTo>
                  <a:cubicBezTo>
                    <a:pt x="539" y="244"/>
                    <a:pt x="539" y="244"/>
                    <a:pt x="539" y="244"/>
                  </a:cubicBezTo>
                  <a:cubicBezTo>
                    <a:pt x="544" y="231"/>
                    <a:pt x="547" y="216"/>
                    <a:pt x="547" y="200"/>
                  </a:cubicBezTo>
                  <a:close/>
                  <a:moveTo>
                    <a:pt x="120" y="546"/>
                  </a:moveTo>
                  <a:cubicBezTo>
                    <a:pt x="98" y="546"/>
                    <a:pt x="80" y="528"/>
                    <a:pt x="80" y="506"/>
                  </a:cubicBezTo>
                  <a:cubicBezTo>
                    <a:pt x="80" y="484"/>
                    <a:pt x="98" y="466"/>
                    <a:pt x="120" y="466"/>
                  </a:cubicBezTo>
                  <a:cubicBezTo>
                    <a:pt x="130" y="466"/>
                    <a:pt x="140" y="470"/>
                    <a:pt x="147" y="477"/>
                  </a:cubicBezTo>
                  <a:cubicBezTo>
                    <a:pt x="147" y="477"/>
                    <a:pt x="148" y="477"/>
                    <a:pt x="148" y="477"/>
                  </a:cubicBezTo>
                  <a:cubicBezTo>
                    <a:pt x="148" y="478"/>
                    <a:pt x="148" y="478"/>
                    <a:pt x="148" y="478"/>
                  </a:cubicBezTo>
                  <a:cubicBezTo>
                    <a:pt x="155" y="485"/>
                    <a:pt x="160" y="495"/>
                    <a:pt x="160" y="506"/>
                  </a:cubicBezTo>
                  <a:cubicBezTo>
                    <a:pt x="160" y="528"/>
                    <a:pt x="142" y="546"/>
                    <a:pt x="120" y="546"/>
                  </a:cubicBezTo>
                  <a:close/>
                  <a:moveTo>
                    <a:pt x="427" y="240"/>
                  </a:moveTo>
                  <a:cubicBezTo>
                    <a:pt x="405" y="240"/>
                    <a:pt x="387" y="222"/>
                    <a:pt x="387" y="200"/>
                  </a:cubicBezTo>
                  <a:cubicBezTo>
                    <a:pt x="387" y="178"/>
                    <a:pt x="405" y="160"/>
                    <a:pt x="427" y="160"/>
                  </a:cubicBezTo>
                  <a:cubicBezTo>
                    <a:pt x="449" y="160"/>
                    <a:pt x="467" y="178"/>
                    <a:pt x="467" y="200"/>
                  </a:cubicBezTo>
                  <a:cubicBezTo>
                    <a:pt x="467" y="222"/>
                    <a:pt x="449" y="240"/>
                    <a:pt x="427" y="240"/>
                  </a:cubicBezTo>
                  <a:close/>
                  <a:moveTo>
                    <a:pt x="1136" y="80"/>
                  </a:moveTo>
                  <a:cubicBezTo>
                    <a:pt x="1158" y="80"/>
                    <a:pt x="1176" y="98"/>
                    <a:pt x="1176" y="120"/>
                  </a:cubicBezTo>
                  <a:cubicBezTo>
                    <a:pt x="1176" y="142"/>
                    <a:pt x="1158" y="160"/>
                    <a:pt x="1136" y="160"/>
                  </a:cubicBezTo>
                  <a:cubicBezTo>
                    <a:pt x="1114" y="160"/>
                    <a:pt x="1096" y="142"/>
                    <a:pt x="1096" y="120"/>
                  </a:cubicBezTo>
                  <a:cubicBezTo>
                    <a:pt x="1096" y="98"/>
                    <a:pt x="1114" y="80"/>
                    <a:pt x="1136" y="80"/>
                  </a:cubicBezTo>
                  <a:close/>
                  <a:moveTo>
                    <a:pt x="783" y="506"/>
                  </a:moveTo>
                  <a:cubicBezTo>
                    <a:pt x="783" y="528"/>
                    <a:pt x="765" y="546"/>
                    <a:pt x="743" y="546"/>
                  </a:cubicBezTo>
                  <a:cubicBezTo>
                    <a:pt x="721" y="546"/>
                    <a:pt x="703" y="528"/>
                    <a:pt x="703" y="506"/>
                  </a:cubicBezTo>
                  <a:cubicBezTo>
                    <a:pt x="703" y="484"/>
                    <a:pt x="721" y="466"/>
                    <a:pt x="743" y="466"/>
                  </a:cubicBezTo>
                  <a:cubicBezTo>
                    <a:pt x="765" y="466"/>
                    <a:pt x="783" y="484"/>
                    <a:pt x="78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80FA4B73-A4C4-EAC6-02DB-5AC098EBE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3179763"/>
              <a:ext cx="868363" cy="238125"/>
            </a:xfrm>
            <a:custGeom>
              <a:avLst/>
              <a:gdLst>
                <a:gd name="T0" fmla="*/ 40 w 291"/>
                <a:gd name="T1" fmla="*/ 80 h 80"/>
                <a:gd name="T2" fmla="*/ 251 w 291"/>
                <a:gd name="T3" fmla="*/ 80 h 80"/>
                <a:gd name="T4" fmla="*/ 291 w 291"/>
                <a:gd name="T5" fmla="*/ 40 h 80"/>
                <a:gd name="T6" fmla="*/ 251 w 291"/>
                <a:gd name="T7" fmla="*/ 0 h 80"/>
                <a:gd name="T8" fmla="*/ 40 w 291"/>
                <a:gd name="T9" fmla="*/ 0 h 80"/>
                <a:gd name="T10" fmla="*/ 0 w 291"/>
                <a:gd name="T11" fmla="*/ 40 h 80"/>
                <a:gd name="T12" fmla="*/ 40 w 291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80">
                  <a:moveTo>
                    <a:pt x="40" y="80"/>
                  </a:moveTo>
                  <a:cubicBezTo>
                    <a:pt x="251" y="80"/>
                    <a:pt x="251" y="80"/>
                    <a:pt x="251" y="80"/>
                  </a:cubicBezTo>
                  <a:cubicBezTo>
                    <a:pt x="273" y="80"/>
                    <a:pt x="291" y="62"/>
                    <a:pt x="291" y="40"/>
                  </a:cubicBezTo>
                  <a:cubicBezTo>
                    <a:pt x="291" y="18"/>
                    <a:pt x="273" y="0"/>
                    <a:pt x="25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9BDBFB5A-28BC-5C9D-5197-C00A6C00F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2375" y="3179763"/>
              <a:ext cx="239713" cy="238125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9 w 80"/>
                <a:gd name="T9" fmla="*/ 68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19"/>
                    <a:pt x="0" y="29"/>
                    <a:pt x="0" y="40"/>
                  </a:cubicBezTo>
                  <a:cubicBezTo>
                    <a:pt x="0" y="51"/>
                    <a:pt x="5" y="61"/>
                    <a:pt x="12" y="68"/>
                  </a:cubicBezTo>
                  <a:cubicBezTo>
                    <a:pt x="20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9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20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61D373-396D-3CA3-654B-FF74334A2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035176"/>
              <a:ext cx="1698625" cy="238125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F48B970-1790-6DAA-BAEE-853BF4189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606676"/>
              <a:ext cx="1698625" cy="239713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818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BB965-2CFA-D78B-8475-E8DAEF27E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AD991-3BAE-5EC5-E311-76AEBEAB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9D89B6-133A-4C04-D9BB-FDE11697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E9D67-9792-A3E8-6A3B-BDA6B40DDB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3DFC5-B9D3-C469-CE5A-B85C620DCF33}"/>
              </a:ext>
            </a:extLst>
          </p:cNvPr>
          <p:cNvSpPr txBox="1"/>
          <p:nvPr/>
        </p:nvSpPr>
        <p:spPr>
          <a:xfrm>
            <a:off x="2113271" y="264740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Duplicated Rows 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59E0C042-7856-F0F5-1719-49DDE88737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827" y="1768509"/>
            <a:ext cx="720811" cy="804871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0FEF8709-0FB5-4844-1197-857714ACCD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1943" y="1768509"/>
            <a:ext cx="844271" cy="8131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9DBB6A-1AEA-2CC6-55C6-04A78C73450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525638" y="2170945"/>
            <a:ext cx="2046305" cy="411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355097-7A6A-85F8-30D3-05B34D94ABE9}"/>
              </a:ext>
            </a:extLst>
          </p:cNvPr>
          <p:cNvSpPr txBox="1"/>
          <p:nvPr/>
        </p:nvSpPr>
        <p:spPr>
          <a:xfrm>
            <a:off x="4854846" y="2647404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Missing 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35CD79-0F0C-E4B7-DFEA-8580A0FF1221}"/>
              </a:ext>
            </a:extLst>
          </p:cNvPr>
          <p:cNvGrpSpPr/>
          <p:nvPr/>
        </p:nvGrpSpPr>
        <p:grpSpPr>
          <a:xfrm>
            <a:off x="8462519" y="1776745"/>
            <a:ext cx="998346" cy="870659"/>
            <a:chOff x="7147546" y="3228881"/>
            <a:chExt cx="1027430" cy="1019175"/>
          </a:xfrm>
        </p:grpSpPr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949D47A3-51B8-9B7A-5C43-BD3119BBB81A}"/>
                </a:ext>
              </a:extLst>
            </p:cNvPr>
            <p:cNvSpPr/>
            <p:nvPr/>
          </p:nvSpPr>
          <p:spPr>
            <a:xfrm>
              <a:off x="7147546" y="3228881"/>
              <a:ext cx="1027430" cy="1019175"/>
            </a:xfrm>
            <a:custGeom>
              <a:avLst/>
              <a:gdLst/>
              <a:ahLst/>
              <a:cxnLst/>
              <a:rect l="l" t="t" r="r" b="b"/>
              <a:pathLst>
                <a:path w="1027430" h="1019175">
                  <a:moveTo>
                    <a:pt x="108129" y="1018647"/>
                  </a:moveTo>
                  <a:lnTo>
                    <a:pt x="59962" y="1003475"/>
                  </a:lnTo>
                  <a:lnTo>
                    <a:pt x="32046" y="969245"/>
                  </a:lnTo>
                  <a:lnTo>
                    <a:pt x="18500" y="956159"/>
                  </a:lnTo>
                  <a:lnTo>
                    <a:pt x="8436" y="940479"/>
                  </a:lnTo>
                  <a:lnTo>
                    <a:pt x="2166" y="922744"/>
                  </a:lnTo>
                  <a:lnTo>
                    <a:pt x="0" y="903493"/>
                  </a:lnTo>
                  <a:lnTo>
                    <a:pt x="1659" y="886680"/>
                  </a:lnTo>
                  <a:lnTo>
                    <a:pt x="6500" y="870883"/>
                  </a:lnTo>
                  <a:lnTo>
                    <a:pt x="14304" y="856505"/>
                  </a:lnTo>
                  <a:lnTo>
                    <a:pt x="24848" y="843947"/>
                  </a:lnTo>
                  <a:lnTo>
                    <a:pt x="24848" y="165168"/>
                  </a:lnTo>
                  <a:lnTo>
                    <a:pt x="31403" y="132828"/>
                  </a:lnTo>
                  <a:lnTo>
                    <a:pt x="49268" y="106389"/>
                  </a:lnTo>
                  <a:lnTo>
                    <a:pt x="75741" y="88548"/>
                  </a:lnTo>
                  <a:lnTo>
                    <a:pt x="108122" y="82002"/>
                  </a:lnTo>
                  <a:lnTo>
                    <a:pt x="140503" y="88548"/>
                  </a:lnTo>
                  <a:lnTo>
                    <a:pt x="166976" y="106389"/>
                  </a:lnTo>
                  <a:lnTo>
                    <a:pt x="184840" y="132828"/>
                  </a:lnTo>
                  <a:lnTo>
                    <a:pt x="191395" y="165168"/>
                  </a:lnTo>
                  <a:lnTo>
                    <a:pt x="191395" y="198532"/>
                  </a:lnTo>
                  <a:lnTo>
                    <a:pt x="197868" y="193481"/>
                  </a:lnTo>
                  <a:lnTo>
                    <a:pt x="204823" y="189075"/>
                  </a:lnTo>
                  <a:lnTo>
                    <a:pt x="212215" y="185359"/>
                  </a:lnTo>
                  <a:lnTo>
                    <a:pt x="219998" y="182379"/>
                  </a:lnTo>
                  <a:lnTo>
                    <a:pt x="231795" y="159327"/>
                  </a:lnTo>
                  <a:lnTo>
                    <a:pt x="249887" y="141103"/>
                  </a:lnTo>
                  <a:lnTo>
                    <a:pt x="272838" y="129128"/>
                  </a:lnTo>
                  <a:lnTo>
                    <a:pt x="299207" y="124821"/>
                  </a:lnTo>
                  <a:lnTo>
                    <a:pt x="325577" y="129129"/>
                  </a:lnTo>
                  <a:lnTo>
                    <a:pt x="348528" y="141108"/>
                  </a:lnTo>
                  <a:lnTo>
                    <a:pt x="366620" y="159336"/>
                  </a:lnTo>
                  <a:lnTo>
                    <a:pt x="378416" y="182394"/>
                  </a:lnTo>
                  <a:lnTo>
                    <a:pt x="401496" y="194173"/>
                  </a:lnTo>
                  <a:lnTo>
                    <a:pt x="419743" y="212238"/>
                  </a:lnTo>
                  <a:lnTo>
                    <a:pt x="431733" y="235154"/>
                  </a:lnTo>
                  <a:lnTo>
                    <a:pt x="436046" y="261487"/>
                  </a:lnTo>
                  <a:lnTo>
                    <a:pt x="436046" y="364759"/>
                  </a:lnTo>
                  <a:lnTo>
                    <a:pt x="448398" y="343539"/>
                  </a:lnTo>
                  <a:lnTo>
                    <a:pt x="466248" y="326873"/>
                  </a:lnTo>
                  <a:lnTo>
                    <a:pt x="488359" y="315978"/>
                  </a:lnTo>
                  <a:lnTo>
                    <a:pt x="513492" y="312076"/>
                  </a:lnTo>
                  <a:lnTo>
                    <a:pt x="538634" y="315978"/>
                  </a:lnTo>
                  <a:lnTo>
                    <a:pt x="560748" y="326873"/>
                  </a:lnTo>
                  <a:lnTo>
                    <a:pt x="578597" y="343539"/>
                  </a:lnTo>
                  <a:lnTo>
                    <a:pt x="590945" y="364759"/>
                  </a:lnTo>
                  <a:lnTo>
                    <a:pt x="590945" y="136658"/>
                  </a:lnTo>
                  <a:lnTo>
                    <a:pt x="595259" y="110323"/>
                  </a:lnTo>
                  <a:lnTo>
                    <a:pt x="607252" y="87402"/>
                  </a:lnTo>
                  <a:lnTo>
                    <a:pt x="625501" y="69331"/>
                  </a:lnTo>
                  <a:lnTo>
                    <a:pt x="648582" y="57550"/>
                  </a:lnTo>
                  <a:lnTo>
                    <a:pt x="660374" y="34502"/>
                  </a:lnTo>
                  <a:lnTo>
                    <a:pt x="678464" y="16281"/>
                  </a:lnTo>
                  <a:lnTo>
                    <a:pt x="701414" y="4306"/>
                  </a:lnTo>
                  <a:lnTo>
                    <a:pt x="727784" y="0"/>
                  </a:lnTo>
                  <a:lnTo>
                    <a:pt x="754155" y="4306"/>
                  </a:lnTo>
                  <a:lnTo>
                    <a:pt x="777108" y="16281"/>
                  </a:lnTo>
                  <a:lnTo>
                    <a:pt x="795203" y="34502"/>
                  </a:lnTo>
                  <a:lnTo>
                    <a:pt x="807000" y="57550"/>
                  </a:lnTo>
                  <a:lnTo>
                    <a:pt x="830084" y="69331"/>
                  </a:lnTo>
                  <a:lnTo>
                    <a:pt x="848330" y="87402"/>
                  </a:lnTo>
                  <a:lnTo>
                    <a:pt x="860318" y="110323"/>
                  </a:lnTo>
                  <a:lnTo>
                    <a:pt x="864630" y="136658"/>
                  </a:lnTo>
                  <a:lnTo>
                    <a:pt x="864630" y="500450"/>
                  </a:lnTo>
                  <a:lnTo>
                    <a:pt x="860318" y="526783"/>
                  </a:lnTo>
                  <a:lnTo>
                    <a:pt x="848330" y="549701"/>
                  </a:lnTo>
                  <a:lnTo>
                    <a:pt x="830084" y="567766"/>
                  </a:lnTo>
                  <a:lnTo>
                    <a:pt x="807000" y="579542"/>
                  </a:lnTo>
                  <a:lnTo>
                    <a:pt x="795203" y="602595"/>
                  </a:lnTo>
                  <a:lnTo>
                    <a:pt x="777108" y="620818"/>
                  </a:lnTo>
                  <a:lnTo>
                    <a:pt x="754155" y="632793"/>
                  </a:lnTo>
                  <a:lnTo>
                    <a:pt x="727784" y="637100"/>
                  </a:lnTo>
                  <a:lnTo>
                    <a:pt x="702649" y="633198"/>
                  </a:lnTo>
                  <a:lnTo>
                    <a:pt x="680541" y="622304"/>
                  </a:lnTo>
                  <a:lnTo>
                    <a:pt x="662696" y="605637"/>
                  </a:lnTo>
                  <a:lnTo>
                    <a:pt x="650346" y="584417"/>
                  </a:lnTo>
                  <a:lnTo>
                    <a:pt x="650346" y="723358"/>
                  </a:lnTo>
                  <a:lnTo>
                    <a:pt x="646033" y="749697"/>
                  </a:lnTo>
                  <a:lnTo>
                    <a:pt x="634041" y="772621"/>
                  </a:lnTo>
                  <a:lnTo>
                    <a:pt x="615793" y="790692"/>
                  </a:lnTo>
                  <a:lnTo>
                    <a:pt x="592708" y="802473"/>
                  </a:lnTo>
                  <a:lnTo>
                    <a:pt x="590650" y="808777"/>
                  </a:lnTo>
                  <a:lnTo>
                    <a:pt x="587841" y="814764"/>
                  </a:lnTo>
                  <a:lnTo>
                    <a:pt x="584398" y="820319"/>
                  </a:lnTo>
                  <a:lnTo>
                    <a:pt x="944922" y="820334"/>
                  </a:lnTo>
                  <a:lnTo>
                    <a:pt x="977483" y="827626"/>
                  </a:lnTo>
                  <a:lnTo>
                    <a:pt x="1003497" y="845424"/>
                  </a:lnTo>
                  <a:lnTo>
                    <a:pt x="1020732" y="871468"/>
                  </a:lnTo>
                  <a:lnTo>
                    <a:pt x="1026961" y="903501"/>
                  </a:lnTo>
                  <a:lnTo>
                    <a:pt x="1020794" y="935529"/>
                  </a:lnTo>
                  <a:lnTo>
                    <a:pt x="1003762" y="961560"/>
                  </a:lnTo>
                  <a:lnTo>
                    <a:pt x="978065" y="979334"/>
                  </a:lnTo>
                  <a:lnTo>
                    <a:pt x="945905" y="986592"/>
                  </a:lnTo>
                  <a:lnTo>
                    <a:pt x="173926" y="986629"/>
                  </a:lnTo>
                  <a:lnTo>
                    <a:pt x="172397" y="988610"/>
                  </a:lnTo>
                  <a:lnTo>
                    <a:pt x="141459" y="1011764"/>
                  </a:lnTo>
                  <a:lnTo>
                    <a:pt x="125242" y="1016888"/>
                  </a:lnTo>
                  <a:lnTo>
                    <a:pt x="108129" y="1018647"/>
                  </a:lnTo>
                  <a:close/>
                </a:path>
              </a:pathLst>
            </a:custGeom>
            <a:solidFill>
              <a:srgbClr val="F9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A1A88E89-647F-FEE2-CD66-D1E5DE76B226}"/>
                </a:ext>
              </a:extLst>
            </p:cNvPr>
            <p:cNvSpPr/>
            <p:nvPr/>
          </p:nvSpPr>
          <p:spPr>
            <a:xfrm>
              <a:off x="7176607" y="3257907"/>
              <a:ext cx="969010" cy="960755"/>
            </a:xfrm>
            <a:custGeom>
              <a:avLst/>
              <a:gdLst/>
              <a:ahLst/>
              <a:cxnLst/>
              <a:rect l="l" t="t" r="r" b="b"/>
              <a:pathLst>
                <a:path w="969009" h="960754">
                  <a:moveTo>
                    <a:pt x="296926" y="259207"/>
                  </a:moveTo>
                  <a:lnTo>
                    <a:pt x="243344" y="259207"/>
                  </a:lnTo>
                  <a:lnTo>
                    <a:pt x="243344" y="569506"/>
                  </a:lnTo>
                  <a:lnTo>
                    <a:pt x="296926" y="569506"/>
                  </a:lnTo>
                  <a:lnTo>
                    <a:pt x="296926" y="259207"/>
                  </a:lnTo>
                  <a:close/>
                </a:path>
                <a:path w="969009" h="960754">
                  <a:moveTo>
                    <a:pt x="511200" y="446455"/>
                  </a:moveTo>
                  <a:lnTo>
                    <a:pt x="457644" y="446455"/>
                  </a:lnTo>
                  <a:lnTo>
                    <a:pt x="457644" y="667588"/>
                  </a:lnTo>
                  <a:lnTo>
                    <a:pt x="511200" y="667588"/>
                  </a:lnTo>
                  <a:lnTo>
                    <a:pt x="511200" y="446455"/>
                  </a:lnTo>
                  <a:close/>
                </a:path>
                <a:path w="969009" h="960754">
                  <a:moveTo>
                    <a:pt x="725512" y="134378"/>
                  </a:moveTo>
                  <a:lnTo>
                    <a:pt x="671944" y="134378"/>
                  </a:lnTo>
                  <a:lnTo>
                    <a:pt x="671944" y="444677"/>
                  </a:lnTo>
                  <a:lnTo>
                    <a:pt x="725512" y="444677"/>
                  </a:lnTo>
                  <a:lnTo>
                    <a:pt x="725512" y="134378"/>
                  </a:lnTo>
                  <a:close/>
                </a:path>
                <a:path w="969009" h="960754">
                  <a:moveTo>
                    <a:pt x="806500" y="107619"/>
                  </a:moveTo>
                  <a:lnTo>
                    <a:pt x="802297" y="86715"/>
                  </a:lnTo>
                  <a:lnTo>
                    <a:pt x="790816" y="69583"/>
                  </a:lnTo>
                  <a:lnTo>
                    <a:pt x="779081" y="61569"/>
                  </a:lnTo>
                  <a:lnTo>
                    <a:pt x="779081" y="107619"/>
                  </a:lnTo>
                  <a:lnTo>
                    <a:pt x="779081" y="471424"/>
                  </a:lnTo>
                  <a:lnTo>
                    <a:pt x="776973" y="481838"/>
                  </a:lnTo>
                  <a:lnTo>
                    <a:pt x="771232" y="490347"/>
                  </a:lnTo>
                  <a:lnTo>
                    <a:pt x="762723" y="496074"/>
                  </a:lnTo>
                  <a:lnTo>
                    <a:pt x="752284" y="498170"/>
                  </a:lnTo>
                  <a:lnTo>
                    <a:pt x="725512" y="498170"/>
                  </a:lnTo>
                  <a:lnTo>
                    <a:pt x="725385" y="525551"/>
                  </a:lnTo>
                  <a:lnTo>
                    <a:pt x="723404" y="535343"/>
                  </a:lnTo>
                  <a:lnTo>
                    <a:pt x="717664" y="543839"/>
                  </a:lnTo>
                  <a:lnTo>
                    <a:pt x="709142" y="549579"/>
                  </a:lnTo>
                  <a:lnTo>
                    <a:pt x="698715" y="551675"/>
                  </a:lnTo>
                  <a:lnTo>
                    <a:pt x="688289" y="549579"/>
                  </a:lnTo>
                  <a:lnTo>
                    <a:pt x="679780" y="543839"/>
                  </a:lnTo>
                  <a:lnTo>
                    <a:pt x="674039" y="535343"/>
                  </a:lnTo>
                  <a:lnTo>
                    <a:pt x="672071" y="525551"/>
                  </a:lnTo>
                  <a:lnTo>
                    <a:pt x="671944" y="498170"/>
                  </a:lnTo>
                  <a:lnTo>
                    <a:pt x="645147" y="498170"/>
                  </a:lnTo>
                  <a:lnTo>
                    <a:pt x="618350" y="471424"/>
                  </a:lnTo>
                  <a:lnTo>
                    <a:pt x="618350" y="408305"/>
                  </a:lnTo>
                  <a:lnTo>
                    <a:pt x="618350" y="107619"/>
                  </a:lnTo>
                  <a:lnTo>
                    <a:pt x="620458" y="97218"/>
                  </a:lnTo>
                  <a:lnTo>
                    <a:pt x="626198" y="88722"/>
                  </a:lnTo>
                  <a:lnTo>
                    <a:pt x="634720" y="82981"/>
                  </a:lnTo>
                  <a:lnTo>
                    <a:pt x="645147" y="80886"/>
                  </a:lnTo>
                  <a:lnTo>
                    <a:pt x="671944" y="80886"/>
                  </a:lnTo>
                  <a:lnTo>
                    <a:pt x="672058" y="53505"/>
                  </a:lnTo>
                  <a:lnTo>
                    <a:pt x="674039" y="43713"/>
                  </a:lnTo>
                  <a:lnTo>
                    <a:pt x="679780" y="35217"/>
                  </a:lnTo>
                  <a:lnTo>
                    <a:pt x="688289" y="29489"/>
                  </a:lnTo>
                  <a:lnTo>
                    <a:pt x="698715" y="27381"/>
                  </a:lnTo>
                  <a:lnTo>
                    <a:pt x="709142" y="29489"/>
                  </a:lnTo>
                  <a:lnTo>
                    <a:pt x="717664" y="35217"/>
                  </a:lnTo>
                  <a:lnTo>
                    <a:pt x="723404" y="43713"/>
                  </a:lnTo>
                  <a:lnTo>
                    <a:pt x="725385" y="53505"/>
                  </a:lnTo>
                  <a:lnTo>
                    <a:pt x="725512" y="80886"/>
                  </a:lnTo>
                  <a:lnTo>
                    <a:pt x="752284" y="80886"/>
                  </a:lnTo>
                  <a:lnTo>
                    <a:pt x="762723" y="82981"/>
                  </a:lnTo>
                  <a:lnTo>
                    <a:pt x="771232" y="88722"/>
                  </a:lnTo>
                  <a:lnTo>
                    <a:pt x="776973" y="97218"/>
                  </a:lnTo>
                  <a:lnTo>
                    <a:pt x="779081" y="107619"/>
                  </a:lnTo>
                  <a:lnTo>
                    <a:pt x="779081" y="61569"/>
                  </a:lnTo>
                  <a:lnTo>
                    <a:pt x="773785" y="57937"/>
                  </a:lnTo>
                  <a:lnTo>
                    <a:pt x="752932" y="53505"/>
                  </a:lnTo>
                  <a:lnTo>
                    <a:pt x="748487" y="32677"/>
                  </a:lnTo>
                  <a:lnTo>
                    <a:pt x="744867" y="27381"/>
                  </a:lnTo>
                  <a:lnTo>
                    <a:pt x="736828" y="15671"/>
                  </a:lnTo>
                  <a:lnTo>
                    <a:pt x="719658" y="4203"/>
                  </a:lnTo>
                  <a:lnTo>
                    <a:pt x="698715" y="0"/>
                  </a:lnTo>
                  <a:lnTo>
                    <a:pt x="677773" y="4203"/>
                  </a:lnTo>
                  <a:lnTo>
                    <a:pt x="660615" y="15671"/>
                  </a:lnTo>
                  <a:lnTo>
                    <a:pt x="648957" y="32677"/>
                  </a:lnTo>
                  <a:lnTo>
                    <a:pt x="644525" y="53505"/>
                  </a:lnTo>
                  <a:lnTo>
                    <a:pt x="623658" y="57937"/>
                  </a:lnTo>
                  <a:lnTo>
                    <a:pt x="606628" y="69583"/>
                  </a:lnTo>
                  <a:lnTo>
                    <a:pt x="595147" y="86715"/>
                  </a:lnTo>
                  <a:lnTo>
                    <a:pt x="590943" y="107619"/>
                  </a:lnTo>
                  <a:lnTo>
                    <a:pt x="590943" y="408305"/>
                  </a:lnTo>
                  <a:lnTo>
                    <a:pt x="584174" y="391464"/>
                  </a:lnTo>
                  <a:lnTo>
                    <a:pt x="572465" y="377990"/>
                  </a:lnTo>
                  <a:lnTo>
                    <a:pt x="564794" y="373557"/>
                  </a:lnTo>
                  <a:lnTo>
                    <a:pt x="564794" y="419709"/>
                  </a:lnTo>
                  <a:lnTo>
                    <a:pt x="564794" y="694334"/>
                  </a:lnTo>
                  <a:lnTo>
                    <a:pt x="562686" y="704748"/>
                  </a:lnTo>
                  <a:lnTo>
                    <a:pt x="556945" y="713257"/>
                  </a:lnTo>
                  <a:lnTo>
                    <a:pt x="548424" y="718985"/>
                  </a:lnTo>
                  <a:lnTo>
                    <a:pt x="537997" y="721093"/>
                  </a:lnTo>
                  <a:lnTo>
                    <a:pt x="511200" y="721093"/>
                  </a:lnTo>
                  <a:lnTo>
                    <a:pt x="511200" y="747839"/>
                  </a:lnTo>
                  <a:lnTo>
                    <a:pt x="509104" y="758253"/>
                  </a:lnTo>
                  <a:lnTo>
                    <a:pt x="503364" y="766749"/>
                  </a:lnTo>
                  <a:lnTo>
                    <a:pt x="494842" y="772490"/>
                  </a:lnTo>
                  <a:lnTo>
                    <a:pt x="484428" y="774585"/>
                  </a:lnTo>
                  <a:lnTo>
                    <a:pt x="474002" y="772490"/>
                  </a:lnTo>
                  <a:lnTo>
                    <a:pt x="465480" y="766749"/>
                  </a:lnTo>
                  <a:lnTo>
                    <a:pt x="459740" y="758253"/>
                  </a:lnTo>
                  <a:lnTo>
                    <a:pt x="457644" y="747839"/>
                  </a:lnTo>
                  <a:lnTo>
                    <a:pt x="457644" y="721093"/>
                  </a:lnTo>
                  <a:lnTo>
                    <a:pt x="430847" y="721093"/>
                  </a:lnTo>
                  <a:lnTo>
                    <a:pt x="420420" y="718985"/>
                  </a:lnTo>
                  <a:lnTo>
                    <a:pt x="411911" y="713257"/>
                  </a:lnTo>
                  <a:lnTo>
                    <a:pt x="406171" y="704748"/>
                  </a:lnTo>
                  <a:lnTo>
                    <a:pt x="404063" y="694334"/>
                  </a:lnTo>
                  <a:lnTo>
                    <a:pt x="404063" y="607656"/>
                  </a:lnTo>
                  <a:lnTo>
                    <a:pt x="404063" y="419709"/>
                  </a:lnTo>
                  <a:lnTo>
                    <a:pt x="406171" y="409295"/>
                  </a:lnTo>
                  <a:lnTo>
                    <a:pt x="406844" y="408305"/>
                  </a:lnTo>
                  <a:lnTo>
                    <a:pt x="411911" y="400799"/>
                  </a:lnTo>
                  <a:lnTo>
                    <a:pt x="420420" y="395058"/>
                  </a:lnTo>
                  <a:lnTo>
                    <a:pt x="430847" y="392963"/>
                  </a:lnTo>
                  <a:lnTo>
                    <a:pt x="457644" y="392963"/>
                  </a:lnTo>
                  <a:lnTo>
                    <a:pt x="457644" y="366217"/>
                  </a:lnTo>
                  <a:lnTo>
                    <a:pt x="459740" y="355803"/>
                  </a:lnTo>
                  <a:lnTo>
                    <a:pt x="465480" y="347294"/>
                  </a:lnTo>
                  <a:lnTo>
                    <a:pt x="474002" y="341566"/>
                  </a:lnTo>
                  <a:lnTo>
                    <a:pt x="484428" y="339458"/>
                  </a:lnTo>
                  <a:lnTo>
                    <a:pt x="494842" y="341566"/>
                  </a:lnTo>
                  <a:lnTo>
                    <a:pt x="503364" y="347294"/>
                  </a:lnTo>
                  <a:lnTo>
                    <a:pt x="509104" y="355803"/>
                  </a:lnTo>
                  <a:lnTo>
                    <a:pt x="511200" y="366217"/>
                  </a:lnTo>
                  <a:lnTo>
                    <a:pt x="511200" y="392963"/>
                  </a:lnTo>
                  <a:lnTo>
                    <a:pt x="537997" y="392963"/>
                  </a:lnTo>
                  <a:lnTo>
                    <a:pt x="548424" y="395058"/>
                  </a:lnTo>
                  <a:lnTo>
                    <a:pt x="556945" y="400799"/>
                  </a:lnTo>
                  <a:lnTo>
                    <a:pt x="562686" y="409295"/>
                  </a:lnTo>
                  <a:lnTo>
                    <a:pt x="564794" y="419709"/>
                  </a:lnTo>
                  <a:lnTo>
                    <a:pt x="564794" y="373557"/>
                  </a:lnTo>
                  <a:lnTo>
                    <a:pt x="556920" y="368985"/>
                  </a:lnTo>
                  <a:lnTo>
                    <a:pt x="538645" y="365582"/>
                  </a:lnTo>
                  <a:lnTo>
                    <a:pt x="534200" y="344754"/>
                  </a:lnTo>
                  <a:lnTo>
                    <a:pt x="530567" y="339458"/>
                  </a:lnTo>
                  <a:lnTo>
                    <a:pt x="522541" y="327748"/>
                  </a:lnTo>
                  <a:lnTo>
                    <a:pt x="505371" y="316280"/>
                  </a:lnTo>
                  <a:lnTo>
                    <a:pt x="484428" y="312077"/>
                  </a:lnTo>
                  <a:lnTo>
                    <a:pt x="463486" y="316280"/>
                  </a:lnTo>
                  <a:lnTo>
                    <a:pt x="446328" y="327748"/>
                  </a:lnTo>
                  <a:lnTo>
                    <a:pt x="434657" y="344754"/>
                  </a:lnTo>
                  <a:lnTo>
                    <a:pt x="430225" y="365582"/>
                  </a:lnTo>
                  <a:lnTo>
                    <a:pt x="411949" y="368985"/>
                  </a:lnTo>
                  <a:lnTo>
                    <a:pt x="396392" y="377990"/>
                  </a:lnTo>
                  <a:lnTo>
                    <a:pt x="384683" y="391464"/>
                  </a:lnTo>
                  <a:lnTo>
                    <a:pt x="377913" y="408305"/>
                  </a:lnTo>
                  <a:lnTo>
                    <a:pt x="377913" y="232473"/>
                  </a:lnTo>
                  <a:lnTo>
                    <a:pt x="373710" y="211556"/>
                  </a:lnTo>
                  <a:lnTo>
                    <a:pt x="362216" y="194411"/>
                  </a:lnTo>
                  <a:lnTo>
                    <a:pt x="350494" y="186410"/>
                  </a:lnTo>
                  <a:lnTo>
                    <a:pt x="350494" y="232473"/>
                  </a:lnTo>
                  <a:lnTo>
                    <a:pt x="350494" y="596265"/>
                  </a:lnTo>
                  <a:lnTo>
                    <a:pt x="348386" y="606666"/>
                  </a:lnTo>
                  <a:lnTo>
                    <a:pt x="342646" y="615175"/>
                  </a:lnTo>
                  <a:lnTo>
                    <a:pt x="334137" y="620903"/>
                  </a:lnTo>
                  <a:lnTo>
                    <a:pt x="323710" y="623011"/>
                  </a:lnTo>
                  <a:lnTo>
                    <a:pt x="296926" y="623011"/>
                  </a:lnTo>
                  <a:lnTo>
                    <a:pt x="296799" y="650379"/>
                  </a:lnTo>
                  <a:lnTo>
                    <a:pt x="294817" y="660171"/>
                  </a:lnTo>
                  <a:lnTo>
                    <a:pt x="289077" y="668667"/>
                  </a:lnTo>
                  <a:lnTo>
                    <a:pt x="280568" y="674408"/>
                  </a:lnTo>
                  <a:lnTo>
                    <a:pt x="270141" y="676503"/>
                  </a:lnTo>
                  <a:lnTo>
                    <a:pt x="259715" y="674408"/>
                  </a:lnTo>
                  <a:lnTo>
                    <a:pt x="251193" y="668667"/>
                  </a:lnTo>
                  <a:lnTo>
                    <a:pt x="245452" y="660171"/>
                  </a:lnTo>
                  <a:lnTo>
                    <a:pt x="243471" y="650379"/>
                  </a:lnTo>
                  <a:lnTo>
                    <a:pt x="243344" y="623011"/>
                  </a:lnTo>
                  <a:lnTo>
                    <a:pt x="216573" y="623011"/>
                  </a:lnTo>
                  <a:lnTo>
                    <a:pt x="206133" y="620903"/>
                  </a:lnTo>
                  <a:lnTo>
                    <a:pt x="197624" y="615175"/>
                  </a:lnTo>
                  <a:lnTo>
                    <a:pt x="191884" y="606666"/>
                  </a:lnTo>
                  <a:lnTo>
                    <a:pt x="189776" y="596265"/>
                  </a:lnTo>
                  <a:lnTo>
                    <a:pt x="189776" y="232473"/>
                  </a:lnTo>
                  <a:lnTo>
                    <a:pt x="191884" y="222046"/>
                  </a:lnTo>
                  <a:lnTo>
                    <a:pt x="197624" y="213550"/>
                  </a:lnTo>
                  <a:lnTo>
                    <a:pt x="206133" y="207810"/>
                  </a:lnTo>
                  <a:lnTo>
                    <a:pt x="216573" y="205714"/>
                  </a:lnTo>
                  <a:lnTo>
                    <a:pt x="243344" y="205714"/>
                  </a:lnTo>
                  <a:lnTo>
                    <a:pt x="243471" y="178346"/>
                  </a:lnTo>
                  <a:lnTo>
                    <a:pt x="245452" y="168554"/>
                  </a:lnTo>
                  <a:lnTo>
                    <a:pt x="251193" y="160045"/>
                  </a:lnTo>
                  <a:lnTo>
                    <a:pt x="259715" y="154317"/>
                  </a:lnTo>
                  <a:lnTo>
                    <a:pt x="270141" y="152209"/>
                  </a:lnTo>
                  <a:lnTo>
                    <a:pt x="280568" y="154317"/>
                  </a:lnTo>
                  <a:lnTo>
                    <a:pt x="289077" y="160045"/>
                  </a:lnTo>
                  <a:lnTo>
                    <a:pt x="294817" y="168554"/>
                  </a:lnTo>
                  <a:lnTo>
                    <a:pt x="296799" y="178346"/>
                  </a:lnTo>
                  <a:lnTo>
                    <a:pt x="296926" y="205714"/>
                  </a:lnTo>
                  <a:lnTo>
                    <a:pt x="323710" y="205714"/>
                  </a:lnTo>
                  <a:lnTo>
                    <a:pt x="334137" y="207810"/>
                  </a:lnTo>
                  <a:lnTo>
                    <a:pt x="342646" y="213550"/>
                  </a:lnTo>
                  <a:lnTo>
                    <a:pt x="348386" y="222046"/>
                  </a:lnTo>
                  <a:lnTo>
                    <a:pt x="350494" y="232473"/>
                  </a:lnTo>
                  <a:lnTo>
                    <a:pt x="350494" y="186410"/>
                  </a:lnTo>
                  <a:lnTo>
                    <a:pt x="345173" y="182765"/>
                  </a:lnTo>
                  <a:lnTo>
                    <a:pt x="324345" y="178346"/>
                  </a:lnTo>
                  <a:lnTo>
                    <a:pt x="319900" y="157505"/>
                  </a:lnTo>
                  <a:lnTo>
                    <a:pt x="316268" y="152209"/>
                  </a:lnTo>
                  <a:lnTo>
                    <a:pt x="308241" y="140500"/>
                  </a:lnTo>
                  <a:lnTo>
                    <a:pt x="291084" y="129032"/>
                  </a:lnTo>
                  <a:lnTo>
                    <a:pt x="270141" y="124828"/>
                  </a:lnTo>
                  <a:lnTo>
                    <a:pt x="249199" y="129032"/>
                  </a:lnTo>
                  <a:lnTo>
                    <a:pt x="232029" y="140500"/>
                  </a:lnTo>
                  <a:lnTo>
                    <a:pt x="220370" y="157505"/>
                  </a:lnTo>
                  <a:lnTo>
                    <a:pt x="215938" y="178346"/>
                  </a:lnTo>
                  <a:lnTo>
                    <a:pt x="195072" y="182765"/>
                  </a:lnTo>
                  <a:lnTo>
                    <a:pt x="178041" y="194411"/>
                  </a:lnTo>
                  <a:lnTo>
                    <a:pt x="166560" y="211556"/>
                  </a:lnTo>
                  <a:lnTo>
                    <a:pt x="162356" y="232473"/>
                  </a:lnTo>
                  <a:lnTo>
                    <a:pt x="162356" y="596265"/>
                  </a:lnTo>
                  <a:lnTo>
                    <a:pt x="166560" y="617169"/>
                  </a:lnTo>
                  <a:lnTo>
                    <a:pt x="178041" y="634301"/>
                  </a:lnTo>
                  <a:lnTo>
                    <a:pt x="195072" y="645947"/>
                  </a:lnTo>
                  <a:lnTo>
                    <a:pt x="215938" y="650379"/>
                  </a:lnTo>
                  <a:lnTo>
                    <a:pt x="220370" y="671207"/>
                  </a:lnTo>
                  <a:lnTo>
                    <a:pt x="232029" y="688213"/>
                  </a:lnTo>
                  <a:lnTo>
                    <a:pt x="249199" y="699668"/>
                  </a:lnTo>
                  <a:lnTo>
                    <a:pt x="270141" y="703872"/>
                  </a:lnTo>
                  <a:lnTo>
                    <a:pt x="291084" y="699668"/>
                  </a:lnTo>
                  <a:lnTo>
                    <a:pt x="308241" y="688213"/>
                  </a:lnTo>
                  <a:lnTo>
                    <a:pt x="316268" y="676503"/>
                  </a:lnTo>
                  <a:lnTo>
                    <a:pt x="319900" y="671207"/>
                  </a:lnTo>
                  <a:lnTo>
                    <a:pt x="324345" y="650379"/>
                  </a:lnTo>
                  <a:lnTo>
                    <a:pt x="342620" y="646976"/>
                  </a:lnTo>
                  <a:lnTo>
                    <a:pt x="358165" y="637971"/>
                  </a:lnTo>
                  <a:lnTo>
                    <a:pt x="369887" y="624484"/>
                  </a:lnTo>
                  <a:lnTo>
                    <a:pt x="376656" y="607656"/>
                  </a:lnTo>
                  <a:lnTo>
                    <a:pt x="376656" y="694334"/>
                  </a:lnTo>
                  <a:lnTo>
                    <a:pt x="380860" y="715264"/>
                  </a:lnTo>
                  <a:lnTo>
                    <a:pt x="392341" y="732396"/>
                  </a:lnTo>
                  <a:lnTo>
                    <a:pt x="409359" y="744042"/>
                  </a:lnTo>
                  <a:lnTo>
                    <a:pt x="430225" y="748474"/>
                  </a:lnTo>
                  <a:lnTo>
                    <a:pt x="434670" y="769302"/>
                  </a:lnTo>
                  <a:lnTo>
                    <a:pt x="446328" y="786295"/>
                  </a:lnTo>
                  <a:lnTo>
                    <a:pt x="463486" y="797763"/>
                  </a:lnTo>
                  <a:lnTo>
                    <a:pt x="484428" y="801966"/>
                  </a:lnTo>
                  <a:lnTo>
                    <a:pt x="505371" y="797763"/>
                  </a:lnTo>
                  <a:lnTo>
                    <a:pt x="522541" y="786295"/>
                  </a:lnTo>
                  <a:lnTo>
                    <a:pt x="530580" y="774585"/>
                  </a:lnTo>
                  <a:lnTo>
                    <a:pt x="534200" y="769302"/>
                  </a:lnTo>
                  <a:lnTo>
                    <a:pt x="538645" y="748474"/>
                  </a:lnTo>
                  <a:lnTo>
                    <a:pt x="559498" y="744042"/>
                  </a:lnTo>
                  <a:lnTo>
                    <a:pt x="576529" y="732396"/>
                  </a:lnTo>
                  <a:lnTo>
                    <a:pt x="588010" y="715264"/>
                  </a:lnTo>
                  <a:lnTo>
                    <a:pt x="592213" y="694334"/>
                  </a:lnTo>
                  <a:lnTo>
                    <a:pt x="592213" y="482841"/>
                  </a:lnTo>
                  <a:lnTo>
                    <a:pt x="598982" y="499668"/>
                  </a:lnTo>
                  <a:lnTo>
                    <a:pt x="610692" y="513156"/>
                  </a:lnTo>
                  <a:lnTo>
                    <a:pt x="626249" y="522160"/>
                  </a:lnTo>
                  <a:lnTo>
                    <a:pt x="644525" y="525551"/>
                  </a:lnTo>
                  <a:lnTo>
                    <a:pt x="648957" y="546379"/>
                  </a:lnTo>
                  <a:lnTo>
                    <a:pt x="660615" y="563384"/>
                  </a:lnTo>
                  <a:lnTo>
                    <a:pt x="677773" y="574852"/>
                  </a:lnTo>
                  <a:lnTo>
                    <a:pt x="698715" y="579056"/>
                  </a:lnTo>
                  <a:lnTo>
                    <a:pt x="719658" y="574852"/>
                  </a:lnTo>
                  <a:lnTo>
                    <a:pt x="736828" y="563384"/>
                  </a:lnTo>
                  <a:lnTo>
                    <a:pt x="744867" y="551675"/>
                  </a:lnTo>
                  <a:lnTo>
                    <a:pt x="748487" y="546379"/>
                  </a:lnTo>
                  <a:lnTo>
                    <a:pt x="752932" y="525551"/>
                  </a:lnTo>
                  <a:lnTo>
                    <a:pt x="773785" y="521119"/>
                  </a:lnTo>
                  <a:lnTo>
                    <a:pt x="790816" y="509473"/>
                  </a:lnTo>
                  <a:lnTo>
                    <a:pt x="802297" y="492340"/>
                  </a:lnTo>
                  <a:lnTo>
                    <a:pt x="806500" y="471424"/>
                  </a:lnTo>
                  <a:lnTo>
                    <a:pt x="806500" y="107619"/>
                  </a:lnTo>
                  <a:close/>
                </a:path>
                <a:path w="969009" h="960754">
                  <a:moveTo>
                    <a:pt x="968832" y="874458"/>
                  </a:moveTo>
                  <a:lnTo>
                    <a:pt x="964793" y="853617"/>
                  </a:lnTo>
                  <a:lnTo>
                    <a:pt x="953541" y="836676"/>
                  </a:lnTo>
                  <a:lnTo>
                    <a:pt x="941412" y="828471"/>
                  </a:lnTo>
                  <a:lnTo>
                    <a:pt x="941412" y="874458"/>
                  </a:lnTo>
                  <a:lnTo>
                    <a:pt x="934732" y="892479"/>
                  </a:lnTo>
                  <a:lnTo>
                    <a:pt x="914958" y="901115"/>
                  </a:lnTo>
                  <a:lnTo>
                    <a:pt x="105867" y="901115"/>
                  </a:lnTo>
                  <a:lnTo>
                    <a:pt x="98361" y="925182"/>
                  </a:lnTo>
                  <a:lnTo>
                    <a:pt x="79032" y="933221"/>
                  </a:lnTo>
                  <a:lnTo>
                    <a:pt x="59715" y="925182"/>
                  </a:lnTo>
                  <a:lnTo>
                    <a:pt x="52273" y="901115"/>
                  </a:lnTo>
                  <a:lnTo>
                    <a:pt x="33629" y="891921"/>
                  </a:lnTo>
                  <a:lnTo>
                    <a:pt x="27419" y="874458"/>
                  </a:lnTo>
                  <a:lnTo>
                    <a:pt x="33629" y="856983"/>
                  </a:lnTo>
                  <a:lnTo>
                    <a:pt x="52463" y="847699"/>
                  </a:lnTo>
                  <a:lnTo>
                    <a:pt x="52273" y="847699"/>
                  </a:lnTo>
                  <a:lnTo>
                    <a:pt x="52273" y="136144"/>
                  </a:lnTo>
                  <a:lnTo>
                    <a:pt x="54368" y="125730"/>
                  </a:lnTo>
                  <a:lnTo>
                    <a:pt x="60121" y="117221"/>
                  </a:lnTo>
                  <a:lnTo>
                    <a:pt x="68630" y="111493"/>
                  </a:lnTo>
                  <a:lnTo>
                    <a:pt x="79057" y="109385"/>
                  </a:lnTo>
                  <a:lnTo>
                    <a:pt x="89484" y="111493"/>
                  </a:lnTo>
                  <a:lnTo>
                    <a:pt x="97993" y="117221"/>
                  </a:lnTo>
                  <a:lnTo>
                    <a:pt x="103733" y="125730"/>
                  </a:lnTo>
                  <a:lnTo>
                    <a:pt x="105841" y="136144"/>
                  </a:lnTo>
                  <a:lnTo>
                    <a:pt x="105841" y="847699"/>
                  </a:lnTo>
                  <a:lnTo>
                    <a:pt x="914793" y="847699"/>
                  </a:lnTo>
                  <a:lnTo>
                    <a:pt x="934770" y="856437"/>
                  </a:lnTo>
                  <a:lnTo>
                    <a:pt x="941412" y="874458"/>
                  </a:lnTo>
                  <a:lnTo>
                    <a:pt x="941412" y="828471"/>
                  </a:lnTo>
                  <a:lnTo>
                    <a:pt x="936421" y="825080"/>
                  </a:lnTo>
                  <a:lnTo>
                    <a:pt x="914793" y="820318"/>
                  </a:lnTo>
                  <a:lnTo>
                    <a:pt x="133261" y="820318"/>
                  </a:lnTo>
                  <a:lnTo>
                    <a:pt x="133261" y="136144"/>
                  </a:lnTo>
                  <a:lnTo>
                    <a:pt x="117373" y="97878"/>
                  </a:lnTo>
                  <a:lnTo>
                    <a:pt x="79057" y="82003"/>
                  </a:lnTo>
                  <a:lnTo>
                    <a:pt x="57975" y="86271"/>
                  </a:lnTo>
                  <a:lnTo>
                    <a:pt x="40741" y="97878"/>
                  </a:lnTo>
                  <a:lnTo>
                    <a:pt x="29108" y="115087"/>
                  </a:lnTo>
                  <a:lnTo>
                    <a:pt x="24841" y="136144"/>
                  </a:lnTo>
                  <a:lnTo>
                    <a:pt x="24841" y="828827"/>
                  </a:lnTo>
                  <a:lnTo>
                    <a:pt x="14554" y="837247"/>
                  </a:lnTo>
                  <a:lnTo>
                    <a:pt x="6718" y="847953"/>
                  </a:lnTo>
                  <a:lnTo>
                    <a:pt x="1739" y="860488"/>
                  </a:lnTo>
                  <a:lnTo>
                    <a:pt x="0" y="874458"/>
                  </a:lnTo>
                  <a:lnTo>
                    <a:pt x="1917" y="889063"/>
                  </a:lnTo>
                  <a:lnTo>
                    <a:pt x="7353" y="902068"/>
                  </a:lnTo>
                  <a:lnTo>
                    <a:pt x="15875" y="913003"/>
                  </a:lnTo>
                  <a:lnTo>
                    <a:pt x="27051" y="921410"/>
                  </a:lnTo>
                  <a:lnTo>
                    <a:pt x="29413" y="929767"/>
                  </a:lnTo>
                  <a:lnTo>
                    <a:pt x="57302" y="956132"/>
                  </a:lnTo>
                  <a:lnTo>
                    <a:pt x="79057" y="960602"/>
                  </a:lnTo>
                  <a:lnTo>
                    <a:pt x="90233" y="959459"/>
                  </a:lnTo>
                  <a:lnTo>
                    <a:pt x="122809" y="939177"/>
                  </a:lnTo>
                  <a:lnTo>
                    <a:pt x="128511" y="928573"/>
                  </a:lnTo>
                  <a:lnTo>
                    <a:pt x="915784" y="928573"/>
                  </a:lnTo>
                  <a:lnTo>
                    <a:pt x="936828" y="923836"/>
                  </a:lnTo>
                  <a:lnTo>
                    <a:pt x="953643" y="912266"/>
                  </a:lnTo>
                  <a:lnTo>
                    <a:pt x="964793" y="895311"/>
                  </a:lnTo>
                  <a:lnTo>
                    <a:pt x="968832" y="874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7012BF-95D2-D3CD-1BFE-FAF6EEB54E0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16214" y="2175063"/>
            <a:ext cx="2074543" cy="368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B99E46-9D93-722F-D2A9-CD2A03CF7B65}"/>
              </a:ext>
            </a:extLst>
          </p:cNvPr>
          <p:cNvSpPr txBox="1"/>
          <p:nvPr/>
        </p:nvSpPr>
        <p:spPr>
          <a:xfrm>
            <a:off x="7822315" y="2672200"/>
            <a:ext cx="227846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Outliers</a:t>
            </a:r>
          </a:p>
          <a:p>
            <a:pPr algn="ctr"/>
            <a:r>
              <a:rPr lang="en-US" sz="1200" b="1" dirty="0"/>
              <a:t>-</a:t>
            </a:r>
            <a:endParaRPr lang="en-ID" sz="1200" b="1" dirty="0"/>
          </a:p>
        </p:txBody>
      </p:sp>
      <p:pic>
        <p:nvPicPr>
          <p:cNvPr id="22" name="object 26">
            <a:extLst>
              <a:ext uri="{FF2B5EF4-FFF2-40B4-BE49-F238E27FC236}">
                <a16:creationId xmlns:a16="http://schemas.microsoft.com/office/drawing/2014/main" id="{08948DAA-0FFD-A25E-4644-7C468B0C6F3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9566" y="4055343"/>
            <a:ext cx="1461768" cy="1095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876141-EEB3-4D22-8537-FFC0F3A5E05D}"/>
              </a:ext>
            </a:extLst>
          </p:cNvPr>
          <p:cNvSpPr txBox="1"/>
          <p:nvPr/>
        </p:nvSpPr>
        <p:spPr>
          <a:xfrm>
            <a:off x="2091218" y="5150859"/>
            <a:ext cx="22784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RFM Feature Engineering , RFM Scoring and Customer Segmentation</a:t>
            </a: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46986A93-D51F-2660-EBED-62EAE4B72467}"/>
              </a:ext>
            </a:extLst>
          </p:cNvPr>
          <p:cNvGrpSpPr/>
          <p:nvPr/>
        </p:nvGrpSpPr>
        <p:grpSpPr>
          <a:xfrm>
            <a:off x="5519684" y="4289822"/>
            <a:ext cx="826058" cy="861037"/>
            <a:chOff x="11108651" y="6260967"/>
            <a:chExt cx="962025" cy="962626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9F3F2966-B3EB-543B-27A0-C1D4A0E155B8}"/>
                </a:ext>
              </a:extLst>
            </p:cNvPr>
            <p:cNvSpPr/>
            <p:nvPr/>
          </p:nvSpPr>
          <p:spPr>
            <a:xfrm>
              <a:off x="11250108" y="6956893"/>
              <a:ext cx="678815" cy="266700"/>
            </a:xfrm>
            <a:custGeom>
              <a:avLst/>
              <a:gdLst/>
              <a:ahLst/>
              <a:cxnLst/>
              <a:rect l="l" t="t" r="r" b="b"/>
              <a:pathLst>
                <a:path w="678815" h="266700">
                  <a:moveTo>
                    <a:pt x="672910" y="266089"/>
                  </a:moveTo>
                  <a:lnTo>
                    <a:pt x="666147" y="266089"/>
                  </a:lnTo>
                  <a:lnTo>
                    <a:pt x="6199" y="266089"/>
                  </a:lnTo>
                  <a:lnTo>
                    <a:pt x="0" y="260403"/>
                  </a:lnTo>
                  <a:lnTo>
                    <a:pt x="0" y="151807"/>
                  </a:lnTo>
                  <a:lnTo>
                    <a:pt x="6199" y="146121"/>
                  </a:lnTo>
                  <a:lnTo>
                    <a:pt x="165691" y="146121"/>
                  </a:lnTo>
                  <a:lnTo>
                    <a:pt x="165691" y="5685"/>
                  </a:lnTo>
                  <a:lnTo>
                    <a:pt x="171327" y="0"/>
                  </a:lnTo>
                  <a:lnTo>
                    <a:pt x="507218" y="0"/>
                  </a:lnTo>
                  <a:lnTo>
                    <a:pt x="512854" y="5685"/>
                  </a:lnTo>
                  <a:lnTo>
                    <a:pt x="512854" y="146121"/>
                  </a:lnTo>
                  <a:lnTo>
                    <a:pt x="672910" y="146121"/>
                  </a:lnTo>
                  <a:lnTo>
                    <a:pt x="678545" y="151807"/>
                  </a:lnTo>
                  <a:lnTo>
                    <a:pt x="678545" y="260403"/>
                  </a:lnTo>
                  <a:lnTo>
                    <a:pt x="672910" y="266089"/>
                  </a:lnTo>
                  <a:close/>
                </a:path>
              </a:pathLst>
            </a:custGeom>
            <a:solidFill>
              <a:srgbClr val="6D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AB4B731C-B254-4750-2789-700F4132BAEF}"/>
                </a:ext>
              </a:extLst>
            </p:cNvPr>
            <p:cNvSpPr/>
            <p:nvPr/>
          </p:nvSpPr>
          <p:spPr>
            <a:xfrm>
              <a:off x="11183606" y="6497491"/>
              <a:ext cx="812165" cy="409575"/>
            </a:xfrm>
            <a:custGeom>
              <a:avLst/>
              <a:gdLst/>
              <a:ahLst/>
              <a:cxnLst/>
              <a:rect l="l" t="t" r="r" b="b"/>
              <a:pathLst>
                <a:path w="812165" h="409575">
                  <a:moveTo>
                    <a:pt x="811550" y="409368"/>
                  </a:moveTo>
                  <a:lnTo>
                    <a:pt x="0" y="409368"/>
                  </a:lnTo>
                  <a:lnTo>
                    <a:pt x="0" y="0"/>
                  </a:lnTo>
                  <a:lnTo>
                    <a:pt x="811550" y="0"/>
                  </a:lnTo>
                  <a:lnTo>
                    <a:pt x="811550" y="409368"/>
                  </a:lnTo>
                  <a:close/>
                </a:path>
              </a:pathLst>
            </a:custGeom>
            <a:solidFill>
              <a:srgbClr val="99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6D87601B-384C-4267-6FBC-4D662E9E6B32}"/>
                </a:ext>
              </a:extLst>
            </p:cNvPr>
            <p:cNvSpPr/>
            <p:nvPr/>
          </p:nvSpPr>
          <p:spPr>
            <a:xfrm>
              <a:off x="11108651" y="6421303"/>
              <a:ext cx="962025" cy="561340"/>
            </a:xfrm>
            <a:custGeom>
              <a:avLst/>
              <a:gdLst/>
              <a:ahLst/>
              <a:cxnLst/>
              <a:rect l="l" t="t" r="r" b="b"/>
              <a:pathLst>
                <a:path w="962025" h="561340">
                  <a:moveTo>
                    <a:pt x="955825" y="561175"/>
                  </a:moveTo>
                  <a:lnTo>
                    <a:pt x="5635" y="561175"/>
                  </a:lnTo>
                  <a:lnTo>
                    <a:pt x="0" y="555489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955825" y="0"/>
                  </a:lnTo>
                  <a:lnTo>
                    <a:pt x="962024" y="6254"/>
                  </a:lnTo>
                  <a:lnTo>
                    <a:pt x="962024" y="76187"/>
                  </a:lnTo>
                  <a:lnTo>
                    <a:pt x="74955" y="76187"/>
                  </a:lnTo>
                  <a:lnTo>
                    <a:pt x="74955" y="485556"/>
                  </a:lnTo>
                  <a:lnTo>
                    <a:pt x="962024" y="485556"/>
                  </a:lnTo>
                  <a:lnTo>
                    <a:pt x="962024" y="555489"/>
                  </a:lnTo>
                  <a:lnTo>
                    <a:pt x="955825" y="561175"/>
                  </a:lnTo>
                  <a:close/>
                </a:path>
                <a:path w="962025" h="561340">
                  <a:moveTo>
                    <a:pt x="962024" y="485556"/>
                  </a:moveTo>
                  <a:lnTo>
                    <a:pt x="886505" y="485556"/>
                  </a:lnTo>
                  <a:lnTo>
                    <a:pt x="886505" y="76187"/>
                  </a:lnTo>
                  <a:lnTo>
                    <a:pt x="962024" y="76187"/>
                  </a:lnTo>
                  <a:lnTo>
                    <a:pt x="962024" y="485556"/>
                  </a:lnTo>
                  <a:close/>
                </a:path>
              </a:pathLst>
            </a:custGeom>
            <a:solidFill>
              <a:srgbClr val="78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12897B53-B106-7E2F-7BEE-ABB38E17D733}"/>
                </a:ext>
              </a:extLst>
            </p:cNvPr>
            <p:cNvSpPr/>
            <p:nvPr/>
          </p:nvSpPr>
          <p:spPr>
            <a:xfrm>
              <a:off x="11165008" y="6478160"/>
              <a:ext cx="849630" cy="447675"/>
            </a:xfrm>
            <a:custGeom>
              <a:avLst/>
              <a:gdLst/>
              <a:ahLst/>
              <a:cxnLst/>
              <a:rect l="l" t="t" r="r" b="b"/>
              <a:pathLst>
                <a:path w="849629" h="447675">
                  <a:moveTo>
                    <a:pt x="843110" y="447462"/>
                  </a:moveTo>
                  <a:lnTo>
                    <a:pt x="5635" y="447462"/>
                  </a:lnTo>
                  <a:lnTo>
                    <a:pt x="0" y="441776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843110" y="0"/>
                  </a:lnTo>
                  <a:lnTo>
                    <a:pt x="849309" y="6254"/>
                  </a:lnTo>
                  <a:lnTo>
                    <a:pt x="849309" y="19331"/>
                  </a:lnTo>
                  <a:lnTo>
                    <a:pt x="18598" y="19331"/>
                  </a:lnTo>
                  <a:lnTo>
                    <a:pt x="18598" y="428699"/>
                  </a:lnTo>
                  <a:lnTo>
                    <a:pt x="849309" y="428699"/>
                  </a:lnTo>
                  <a:lnTo>
                    <a:pt x="849309" y="441776"/>
                  </a:lnTo>
                  <a:lnTo>
                    <a:pt x="843110" y="447462"/>
                  </a:lnTo>
                  <a:close/>
                </a:path>
                <a:path w="849629" h="447675">
                  <a:moveTo>
                    <a:pt x="849309" y="428699"/>
                  </a:moveTo>
                  <a:lnTo>
                    <a:pt x="830148" y="428699"/>
                  </a:lnTo>
                  <a:lnTo>
                    <a:pt x="830148" y="19331"/>
                  </a:lnTo>
                  <a:lnTo>
                    <a:pt x="849309" y="19331"/>
                  </a:lnTo>
                  <a:lnTo>
                    <a:pt x="849309" y="428699"/>
                  </a:lnTo>
                  <a:close/>
                </a:path>
              </a:pathLst>
            </a:custGeom>
            <a:solidFill>
              <a:srgbClr val="61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517533C9-CD0A-A436-1F2D-A51011982402}"/>
                </a:ext>
              </a:extLst>
            </p:cNvPr>
            <p:cNvSpPr/>
            <p:nvPr/>
          </p:nvSpPr>
          <p:spPr>
            <a:xfrm>
              <a:off x="11246163" y="6260967"/>
              <a:ext cx="687070" cy="132715"/>
            </a:xfrm>
            <a:custGeom>
              <a:avLst/>
              <a:gdLst/>
              <a:ahLst/>
              <a:cxnLst/>
              <a:rect l="l" t="t" r="r" b="b"/>
              <a:pathLst>
                <a:path w="687070" h="132714">
                  <a:moveTo>
                    <a:pt x="680800" y="132476"/>
                  </a:moveTo>
                  <a:lnTo>
                    <a:pt x="674037" y="132476"/>
                  </a:lnTo>
                  <a:lnTo>
                    <a:pt x="5635" y="132476"/>
                  </a:lnTo>
                  <a:lnTo>
                    <a:pt x="0" y="126221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680800" y="0"/>
                  </a:lnTo>
                  <a:lnTo>
                    <a:pt x="686999" y="6254"/>
                  </a:lnTo>
                  <a:lnTo>
                    <a:pt x="686999" y="126221"/>
                  </a:lnTo>
                  <a:lnTo>
                    <a:pt x="680800" y="13247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E59161C3-75FB-B10E-E0A9-BB8DEA250235}"/>
                </a:ext>
              </a:extLst>
            </p:cNvPr>
            <p:cNvSpPr/>
            <p:nvPr/>
          </p:nvSpPr>
          <p:spPr>
            <a:xfrm>
              <a:off x="11246163" y="6380366"/>
              <a:ext cx="687070" cy="431165"/>
            </a:xfrm>
            <a:custGeom>
              <a:avLst/>
              <a:gdLst/>
              <a:ahLst/>
              <a:cxnLst/>
              <a:rect l="l" t="t" r="r" b="b"/>
              <a:pathLst>
                <a:path w="687070" h="431165">
                  <a:moveTo>
                    <a:pt x="680800" y="430973"/>
                  </a:moveTo>
                  <a:lnTo>
                    <a:pt x="674037" y="430973"/>
                  </a:lnTo>
                  <a:lnTo>
                    <a:pt x="5635" y="430973"/>
                  </a:lnTo>
                  <a:lnTo>
                    <a:pt x="0" y="424719"/>
                  </a:lnTo>
                  <a:lnTo>
                    <a:pt x="0" y="0"/>
                  </a:lnTo>
                  <a:lnTo>
                    <a:pt x="686999" y="0"/>
                  </a:lnTo>
                  <a:lnTo>
                    <a:pt x="686999" y="424719"/>
                  </a:lnTo>
                  <a:lnTo>
                    <a:pt x="680800" y="430973"/>
                  </a:lnTo>
                  <a:close/>
                </a:path>
              </a:pathLst>
            </a:custGeom>
            <a:solidFill>
              <a:srgbClr val="FFE3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D6DDC817-C848-127D-EAD0-7FDFB81BBC2E}"/>
                </a:ext>
              </a:extLst>
            </p:cNvPr>
            <p:cNvSpPr/>
            <p:nvPr/>
          </p:nvSpPr>
          <p:spPr>
            <a:xfrm>
              <a:off x="11298576" y="6414480"/>
              <a:ext cx="580390" cy="342265"/>
            </a:xfrm>
            <a:custGeom>
              <a:avLst/>
              <a:gdLst/>
              <a:ahLst/>
              <a:cxnLst/>
              <a:rect l="l" t="t" r="r" b="b"/>
              <a:pathLst>
                <a:path w="580390" h="342265">
                  <a:moveTo>
                    <a:pt x="16343" y="50602"/>
                  </a:moveTo>
                  <a:lnTo>
                    <a:pt x="8453" y="49465"/>
                  </a:lnTo>
                  <a:lnTo>
                    <a:pt x="4508" y="43211"/>
                  </a:lnTo>
                  <a:lnTo>
                    <a:pt x="0" y="37525"/>
                  </a:lnTo>
                  <a:lnTo>
                    <a:pt x="1127" y="29565"/>
                  </a:lnTo>
                  <a:lnTo>
                    <a:pt x="7326" y="25585"/>
                  </a:lnTo>
                  <a:lnTo>
                    <a:pt x="37196" y="3411"/>
                  </a:lnTo>
                  <a:lnTo>
                    <a:pt x="41141" y="568"/>
                  </a:lnTo>
                  <a:lnTo>
                    <a:pt x="46213" y="0"/>
                  </a:lnTo>
                  <a:lnTo>
                    <a:pt x="50158" y="2274"/>
                  </a:lnTo>
                  <a:lnTo>
                    <a:pt x="54666" y="4548"/>
                  </a:lnTo>
                  <a:lnTo>
                    <a:pt x="57484" y="9097"/>
                  </a:lnTo>
                  <a:lnTo>
                    <a:pt x="57484" y="39231"/>
                  </a:lnTo>
                  <a:lnTo>
                    <a:pt x="31560" y="39231"/>
                  </a:lnTo>
                  <a:lnTo>
                    <a:pt x="21979" y="46053"/>
                  </a:lnTo>
                  <a:lnTo>
                    <a:pt x="16343" y="50602"/>
                  </a:lnTo>
                  <a:close/>
                </a:path>
                <a:path w="580390" h="342265">
                  <a:moveTo>
                    <a:pt x="57484" y="130201"/>
                  </a:moveTo>
                  <a:lnTo>
                    <a:pt x="31560" y="130201"/>
                  </a:lnTo>
                  <a:lnTo>
                    <a:pt x="31560" y="39231"/>
                  </a:lnTo>
                  <a:lnTo>
                    <a:pt x="57484" y="39231"/>
                  </a:lnTo>
                  <a:lnTo>
                    <a:pt x="57484" y="130201"/>
                  </a:lnTo>
                  <a:close/>
                </a:path>
                <a:path w="580390" h="342265">
                  <a:moveTo>
                    <a:pt x="81718" y="156355"/>
                  </a:moveTo>
                  <a:lnTo>
                    <a:pt x="7326" y="156355"/>
                  </a:lnTo>
                  <a:lnTo>
                    <a:pt x="1690" y="150101"/>
                  </a:lnTo>
                  <a:lnTo>
                    <a:pt x="1690" y="135887"/>
                  </a:lnTo>
                  <a:lnTo>
                    <a:pt x="7326" y="130201"/>
                  </a:lnTo>
                  <a:lnTo>
                    <a:pt x="81718" y="130201"/>
                  </a:lnTo>
                  <a:lnTo>
                    <a:pt x="87354" y="135887"/>
                  </a:lnTo>
                  <a:lnTo>
                    <a:pt x="87354" y="150101"/>
                  </a:lnTo>
                  <a:lnTo>
                    <a:pt x="81718" y="156355"/>
                  </a:lnTo>
                  <a:close/>
                </a:path>
                <a:path w="580390" h="342265">
                  <a:moveTo>
                    <a:pt x="436208" y="341708"/>
                  </a:moveTo>
                  <a:lnTo>
                    <a:pt x="397321" y="341708"/>
                  </a:lnTo>
                  <a:lnTo>
                    <a:pt x="386261" y="339425"/>
                  </a:lnTo>
                  <a:lnTo>
                    <a:pt x="377314" y="333251"/>
                  </a:lnTo>
                  <a:lnTo>
                    <a:pt x="371326" y="324198"/>
                  </a:lnTo>
                  <a:lnTo>
                    <a:pt x="369142" y="313280"/>
                  </a:lnTo>
                  <a:lnTo>
                    <a:pt x="369142" y="214918"/>
                  </a:lnTo>
                  <a:lnTo>
                    <a:pt x="371326" y="204000"/>
                  </a:lnTo>
                  <a:lnTo>
                    <a:pt x="377314" y="194947"/>
                  </a:lnTo>
                  <a:lnTo>
                    <a:pt x="386261" y="188773"/>
                  </a:lnTo>
                  <a:lnTo>
                    <a:pt x="397321" y="186489"/>
                  </a:lnTo>
                  <a:lnTo>
                    <a:pt x="436208" y="186489"/>
                  </a:lnTo>
                  <a:lnTo>
                    <a:pt x="447030" y="188773"/>
                  </a:lnTo>
                  <a:lnTo>
                    <a:pt x="456003" y="194947"/>
                  </a:lnTo>
                  <a:lnTo>
                    <a:pt x="462123" y="204000"/>
                  </a:lnTo>
                  <a:lnTo>
                    <a:pt x="463915" y="212644"/>
                  </a:lnTo>
                  <a:lnTo>
                    <a:pt x="395630" y="212644"/>
                  </a:lnTo>
                  <a:lnTo>
                    <a:pt x="394503" y="213781"/>
                  </a:lnTo>
                  <a:lnTo>
                    <a:pt x="394503" y="314417"/>
                  </a:lnTo>
                  <a:lnTo>
                    <a:pt x="395630" y="316123"/>
                  </a:lnTo>
                  <a:lnTo>
                    <a:pt x="463797" y="316123"/>
                  </a:lnTo>
                  <a:lnTo>
                    <a:pt x="462123" y="324198"/>
                  </a:lnTo>
                  <a:lnTo>
                    <a:pt x="456003" y="333251"/>
                  </a:lnTo>
                  <a:lnTo>
                    <a:pt x="447030" y="339425"/>
                  </a:lnTo>
                  <a:lnTo>
                    <a:pt x="436208" y="341708"/>
                  </a:lnTo>
                  <a:close/>
                </a:path>
                <a:path w="580390" h="342265">
                  <a:moveTo>
                    <a:pt x="463797" y="316123"/>
                  </a:moveTo>
                  <a:lnTo>
                    <a:pt x="437335" y="316123"/>
                  </a:lnTo>
                  <a:lnTo>
                    <a:pt x="438462" y="314417"/>
                  </a:lnTo>
                  <a:lnTo>
                    <a:pt x="438462" y="213781"/>
                  </a:lnTo>
                  <a:lnTo>
                    <a:pt x="437335" y="212644"/>
                  </a:lnTo>
                  <a:lnTo>
                    <a:pt x="463915" y="212644"/>
                  </a:lnTo>
                  <a:lnTo>
                    <a:pt x="464386" y="214918"/>
                  </a:lnTo>
                  <a:lnTo>
                    <a:pt x="464386" y="313280"/>
                  </a:lnTo>
                  <a:lnTo>
                    <a:pt x="463797" y="316123"/>
                  </a:lnTo>
                  <a:close/>
                </a:path>
                <a:path w="580390" h="342265">
                  <a:moveTo>
                    <a:pt x="509473" y="235955"/>
                  </a:moveTo>
                  <a:lnTo>
                    <a:pt x="501019" y="234249"/>
                  </a:lnTo>
                  <a:lnTo>
                    <a:pt x="493129" y="222878"/>
                  </a:lnTo>
                  <a:lnTo>
                    <a:pt x="494256" y="214918"/>
                  </a:lnTo>
                  <a:lnTo>
                    <a:pt x="499892" y="210369"/>
                  </a:lnTo>
                  <a:lnTo>
                    <a:pt x="533706" y="185921"/>
                  </a:lnTo>
                  <a:lnTo>
                    <a:pt x="538779" y="185352"/>
                  </a:lnTo>
                  <a:lnTo>
                    <a:pt x="543287" y="187627"/>
                  </a:lnTo>
                  <a:lnTo>
                    <a:pt x="547232" y="189901"/>
                  </a:lnTo>
                  <a:lnTo>
                    <a:pt x="550050" y="194449"/>
                  </a:lnTo>
                  <a:lnTo>
                    <a:pt x="550050" y="224583"/>
                  </a:lnTo>
                  <a:lnTo>
                    <a:pt x="524689" y="224583"/>
                  </a:lnTo>
                  <a:lnTo>
                    <a:pt x="515108" y="231406"/>
                  </a:lnTo>
                  <a:lnTo>
                    <a:pt x="509473" y="235955"/>
                  </a:lnTo>
                  <a:close/>
                </a:path>
                <a:path w="580390" h="342265">
                  <a:moveTo>
                    <a:pt x="550050" y="315554"/>
                  </a:moveTo>
                  <a:lnTo>
                    <a:pt x="524689" y="315554"/>
                  </a:lnTo>
                  <a:lnTo>
                    <a:pt x="524689" y="224583"/>
                  </a:lnTo>
                  <a:lnTo>
                    <a:pt x="550050" y="224583"/>
                  </a:lnTo>
                  <a:lnTo>
                    <a:pt x="550050" y="315554"/>
                  </a:lnTo>
                  <a:close/>
                </a:path>
                <a:path w="580390" h="342265">
                  <a:moveTo>
                    <a:pt x="574284" y="341140"/>
                  </a:moveTo>
                  <a:lnTo>
                    <a:pt x="500455" y="341140"/>
                  </a:lnTo>
                  <a:lnTo>
                    <a:pt x="494820" y="335454"/>
                  </a:lnTo>
                  <a:lnTo>
                    <a:pt x="494820" y="321240"/>
                  </a:lnTo>
                  <a:lnTo>
                    <a:pt x="500455" y="315554"/>
                  </a:lnTo>
                  <a:lnTo>
                    <a:pt x="574284" y="315554"/>
                  </a:lnTo>
                  <a:lnTo>
                    <a:pt x="579920" y="321240"/>
                  </a:lnTo>
                  <a:lnTo>
                    <a:pt x="579920" y="335454"/>
                  </a:lnTo>
                  <a:lnTo>
                    <a:pt x="574284" y="341140"/>
                  </a:lnTo>
                  <a:close/>
                </a:path>
                <a:path w="580390" h="342265">
                  <a:moveTo>
                    <a:pt x="267698" y="235955"/>
                  </a:moveTo>
                  <a:lnTo>
                    <a:pt x="259808" y="234818"/>
                  </a:lnTo>
                  <a:lnTo>
                    <a:pt x="255300" y="229132"/>
                  </a:lnTo>
                  <a:lnTo>
                    <a:pt x="251355" y="223446"/>
                  </a:lnTo>
                  <a:lnTo>
                    <a:pt x="252482" y="214918"/>
                  </a:lnTo>
                  <a:lnTo>
                    <a:pt x="258117" y="210938"/>
                  </a:lnTo>
                  <a:lnTo>
                    <a:pt x="292496" y="185921"/>
                  </a:lnTo>
                  <a:lnTo>
                    <a:pt x="297568" y="185352"/>
                  </a:lnTo>
                  <a:lnTo>
                    <a:pt x="301513" y="187627"/>
                  </a:lnTo>
                  <a:lnTo>
                    <a:pt x="306021" y="189901"/>
                  </a:lnTo>
                  <a:lnTo>
                    <a:pt x="308839" y="194449"/>
                  </a:lnTo>
                  <a:lnTo>
                    <a:pt x="308839" y="224583"/>
                  </a:lnTo>
                  <a:lnTo>
                    <a:pt x="282915" y="224583"/>
                  </a:lnTo>
                  <a:lnTo>
                    <a:pt x="273334" y="231975"/>
                  </a:lnTo>
                  <a:lnTo>
                    <a:pt x="267698" y="235955"/>
                  </a:lnTo>
                  <a:close/>
                </a:path>
                <a:path w="580390" h="342265">
                  <a:moveTo>
                    <a:pt x="308839" y="315554"/>
                  </a:moveTo>
                  <a:lnTo>
                    <a:pt x="282915" y="315554"/>
                  </a:lnTo>
                  <a:lnTo>
                    <a:pt x="282915" y="224583"/>
                  </a:lnTo>
                  <a:lnTo>
                    <a:pt x="308839" y="224583"/>
                  </a:lnTo>
                  <a:lnTo>
                    <a:pt x="308839" y="315554"/>
                  </a:lnTo>
                  <a:close/>
                </a:path>
                <a:path w="580390" h="342265">
                  <a:moveTo>
                    <a:pt x="333073" y="341708"/>
                  </a:moveTo>
                  <a:lnTo>
                    <a:pt x="258681" y="341708"/>
                  </a:lnTo>
                  <a:lnTo>
                    <a:pt x="253045" y="336023"/>
                  </a:lnTo>
                  <a:lnTo>
                    <a:pt x="253045" y="321808"/>
                  </a:lnTo>
                  <a:lnTo>
                    <a:pt x="258681" y="315554"/>
                  </a:lnTo>
                  <a:lnTo>
                    <a:pt x="333073" y="315554"/>
                  </a:lnTo>
                  <a:lnTo>
                    <a:pt x="338709" y="321808"/>
                  </a:lnTo>
                  <a:lnTo>
                    <a:pt x="338709" y="336023"/>
                  </a:lnTo>
                  <a:lnTo>
                    <a:pt x="333073" y="341708"/>
                  </a:lnTo>
                  <a:close/>
                </a:path>
                <a:path w="580390" h="342265">
                  <a:moveTo>
                    <a:pt x="189361" y="341708"/>
                  </a:moveTo>
                  <a:lnTo>
                    <a:pt x="151038" y="341708"/>
                  </a:lnTo>
                  <a:lnTo>
                    <a:pt x="139978" y="339425"/>
                  </a:lnTo>
                  <a:lnTo>
                    <a:pt x="131031" y="333251"/>
                  </a:lnTo>
                  <a:lnTo>
                    <a:pt x="125043" y="324198"/>
                  </a:lnTo>
                  <a:lnTo>
                    <a:pt x="122859" y="313280"/>
                  </a:lnTo>
                  <a:lnTo>
                    <a:pt x="122859" y="214918"/>
                  </a:lnTo>
                  <a:lnTo>
                    <a:pt x="125043" y="204000"/>
                  </a:lnTo>
                  <a:lnTo>
                    <a:pt x="131031" y="194947"/>
                  </a:lnTo>
                  <a:lnTo>
                    <a:pt x="139978" y="188773"/>
                  </a:lnTo>
                  <a:lnTo>
                    <a:pt x="151038" y="186489"/>
                  </a:lnTo>
                  <a:lnTo>
                    <a:pt x="189361" y="186489"/>
                  </a:lnTo>
                  <a:lnTo>
                    <a:pt x="200509" y="188773"/>
                  </a:lnTo>
                  <a:lnTo>
                    <a:pt x="209650" y="194947"/>
                  </a:lnTo>
                  <a:lnTo>
                    <a:pt x="215832" y="204000"/>
                  </a:lnTo>
                  <a:lnTo>
                    <a:pt x="217630" y="212644"/>
                  </a:lnTo>
                  <a:lnTo>
                    <a:pt x="149347" y="212644"/>
                  </a:lnTo>
                  <a:lnTo>
                    <a:pt x="148220" y="213781"/>
                  </a:lnTo>
                  <a:lnTo>
                    <a:pt x="148220" y="314417"/>
                  </a:lnTo>
                  <a:lnTo>
                    <a:pt x="149347" y="316123"/>
                  </a:lnTo>
                  <a:lnTo>
                    <a:pt x="217512" y="316123"/>
                  </a:lnTo>
                  <a:lnTo>
                    <a:pt x="215832" y="324198"/>
                  </a:lnTo>
                  <a:lnTo>
                    <a:pt x="209650" y="333251"/>
                  </a:lnTo>
                  <a:lnTo>
                    <a:pt x="200509" y="339425"/>
                  </a:lnTo>
                  <a:lnTo>
                    <a:pt x="189361" y="341708"/>
                  </a:lnTo>
                  <a:close/>
                </a:path>
                <a:path w="580390" h="342265">
                  <a:moveTo>
                    <a:pt x="217512" y="316123"/>
                  </a:moveTo>
                  <a:lnTo>
                    <a:pt x="191052" y="316123"/>
                  </a:lnTo>
                  <a:lnTo>
                    <a:pt x="192179" y="314417"/>
                  </a:lnTo>
                  <a:lnTo>
                    <a:pt x="192179" y="213781"/>
                  </a:lnTo>
                  <a:lnTo>
                    <a:pt x="191052" y="212644"/>
                  </a:lnTo>
                  <a:lnTo>
                    <a:pt x="217630" y="212644"/>
                  </a:lnTo>
                  <a:lnTo>
                    <a:pt x="218104" y="214918"/>
                  </a:lnTo>
                  <a:lnTo>
                    <a:pt x="218104" y="313280"/>
                  </a:lnTo>
                  <a:lnTo>
                    <a:pt x="217512" y="316123"/>
                  </a:lnTo>
                  <a:close/>
                </a:path>
                <a:path w="580390" h="342265">
                  <a:moveTo>
                    <a:pt x="16343" y="235386"/>
                  </a:moveTo>
                  <a:lnTo>
                    <a:pt x="8453" y="234249"/>
                  </a:lnTo>
                  <a:lnTo>
                    <a:pt x="4508" y="228563"/>
                  </a:lnTo>
                  <a:lnTo>
                    <a:pt x="0" y="222878"/>
                  </a:lnTo>
                  <a:lnTo>
                    <a:pt x="1127" y="214918"/>
                  </a:lnTo>
                  <a:lnTo>
                    <a:pt x="7326" y="210369"/>
                  </a:lnTo>
                  <a:lnTo>
                    <a:pt x="41141" y="185921"/>
                  </a:lnTo>
                  <a:lnTo>
                    <a:pt x="46213" y="185352"/>
                  </a:lnTo>
                  <a:lnTo>
                    <a:pt x="50158" y="187627"/>
                  </a:lnTo>
                  <a:lnTo>
                    <a:pt x="54666" y="189901"/>
                  </a:lnTo>
                  <a:lnTo>
                    <a:pt x="57484" y="193881"/>
                  </a:lnTo>
                  <a:lnTo>
                    <a:pt x="57484" y="224583"/>
                  </a:lnTo>
                  <a:lnTo>
                    <a:pt x="31560" y="224583"/>
                  </a:lnTo>
                  <a:lnTo>
                    <a:pt x="16343" y="235386"/>
                  </a:lnTo>
                  <a:close/>
                </a:path>
                <a:path w="580390" h="342265">
                  <a:moveTo>
                    <a:pt x="57484" y="315554"/>
                  </a:moveTo>
                  <a:lnTo>
                    <a:pt x="31560" y="315554"/>
                  </a:lnTo>
                  <a:lnTo>
                    <a:pt x="31560" y="224583"/>
                  </a:lnTo>
                  <a:lnTo>
                    <a:pt x="57484" y="224583"/>
                  </a:lnTo>
                  <a:lnTo>
                    <a:pt x="57484" y="315554"/>
                  </a:lnTo>
                  <a:close/>
                </a:path>
                <a:path w="580390" h="342265">
                  <a:moveTo>
                    <a:pt x="81718" y="341140"/>
                  </a:moveTo>
                  <a:lnTo>
                    <a:pt x="7326" y="341140"/>
                  </a:lnTo>
                  <a:lnTo>
                    <a:pt x="1690" y="335454"/>
                  </a:lnTo>
                  <a:lnTo>
                    <a:pt x="1690" y="321240"/>
                  </a:lnTo>
                  <a:lnTo>
                    <a:pt x="7326" y="315554"/>
                  </a:lnTo>
                  <a:lnTo>
                    <a:pt x="81718" y="315554"/>
                  </a:lnTo>
                  <a:lnTo>
                    <a:pt x="87354" y="321240"/>
                  </a:lnTo>
                  <a:lnTo>
                    <a:pt x="87354" y="335454"/>
                  </a:lnTo>
                  <a:lnTo>
                    <a:pt x="81718" y="341140"/>
                  </a:lnTo>
                  <a:close/>
                </a:path>
                <a:path w="580390" h="342265">
                  <a:moveTo>
                    <a:pt x="509473" y="50602"/>
                  </a:moveTo>
                  <a:lnTo>
                    <a:pt x="501019" y="49465"/>
                  </a:lnTo>
                  <a:lnTo>
                    <a:pt x="497074" y="43779"/>
                  </a:lnTo>
                  <a:lnTo>
                    <a:pt x="493129" y="37525"/>
                  </a:lnTo>
                  <a:lnTo>
                    <a:pt x="494256" y="29565"/>
                  </a:lnTo>
                  <a:lnTo>
                    <a:pt x="499892" y="25585"/>
                  </a:lnTo>
                  <a:lnTo>
                    <a:pt x="529761" y="3411"/>
                  </a:lnTo>
                  <a:lnTo>
                    <a:pt x="533706" y="568"/>
                  </a:lnTo>
                  <a:lnTo>
                    <a:pt x="538779" y="0"/>
                  </a:lnTo>
                  <a:lnTo>
                    <a:pt x="543287" y="2274"/>
                  </a:lnTo>
                  <a:lnTo>
                    <a:pt x="547232" y="4548"/>
                  </a:lnTo>
                  <a:lnTo>
                    <a:pt x="550050" y="9097"/>
                  </a:lnTo>
                  <a:lnTo>
                    <a:pt x="550050" y="39231"/>
                  </a:lnTo>
                  <a:lnTo>
                    <a:pt x="524689" y="39231"/>
                  </a:lnTo>
                  <a:lnTo>
                    <a:pt x="515108" y="46622"/>
                  </a:lnTo>
                  <a:lnTo>
                    <a:pt x="509473" y="50602"/>
                  </a:lnTo>
                  <a:close/>
                </a:path>
                <a:path w="580390" h="342265">
                  <a:moveTo>
                    <a:pt x="550050" y="130201"/>
                  </a:moveTo>
                  <a:lnTo>
                    <a:pt x="524689" y="130201"/>
                  </a:lnTo>
                  <a:lnTo>
                    <a:pt x="524689" y="39231"/>
                  </a:lnTo>
                  <a:lnTo>
                    <a:pt x="550050" y="39231"/>
                  </a:lnTo>
                  <a:lnTo>
                    <a:pt x="550050" y="130201"/>
                  </a:lnTo>
                  <a:close/>
                </a:path>
                <a:path w="580390" h="342265">
                  <a:moveTo>
                    <a:pt x="574284" y="156355"/>
                  </a:moveTo>
                  <a:lnTo>
                    <a:pt x="500455" y="156355"/>
                  </a:lnTo>
                  <a:lnTo>
                    <a:pt x="494820" y="150670"/>
                  </a:lnTo>
                  <a:lnTo>
                    <a:pt x="494820" y="135887"/>
                  </a:lnTo>
                  <a:lnTo>
                    <a:pt x="500455" y="130201"/>
                  </a:lnTo>
                  <a:lnTo>
                    <a:pt x="574284" y="130201"/>
                  </a:lnTo>
                  <a:lnTo>
                    <a:pt x="579920" y="135887"/>
                  </a:lnTo>
                  <a:lnTo>
                    <a:pt x="579920" y="150670"/>
                  </a:lnTo>
                  <a:lnTo>
                    <a:pt x="574284" y="156355"/>
                  </a:lnTo>
                  <a:close/>
                </a:path>
                <a:path w="580390" h="342265">
                  <a:moveTo>
                    <a:pt x="388304" y="50602"/>
                  </a:moveTo>
                  <a:lnTo>
                    <a:pt x="380414" y="49465"/>
                  </a:lnTo>
                  <a:lnTo>
                    <a:pt x="376469" y="43779"/>
                  </a:lnTo>
                  <a:lnTo>
                    <a:pt x="371960" y="38093"/>
                  </a:lnTo>
                  <a:lnTo>
                    <a:pt x="373651" y="30134"/>
                  </a:lnTo>
                  <a:lnTo>
                    <a:pt x="379286" y="25585"/>
                  </a:lnTo>
                  <a:lnTo>
                    <a:pt x="409156" y="3411"/>
                  </a:lnTo>
                  <a:lnTo>
                    <a:pt x="413101" y="568"/>
                  </a:lnTo>
                  <a:lnTo>
                    <a:pt x="418173" y="568"/>
                  </a:lnTo>
                  <a:lnTo>
                    <a:pt x="422682" y="2842"/>
                  </a:lnTo>
                  <a:lnTo>
                    <a:pt x="426627" y="4548"/>
                  </a:lnTo>
                  <a:lnTo>
                    <a:pt x="429445" y="9097"/>
                  </a:lnTo>
                  <a:lnTo>
                    <a:pt x="429445" y="39231"/>
                  </a:lnTo>
                  <a:lnTo>
                    <a:pt x="404084" y="39231"/>
                  </a:lnTo>
                  <a:lnTo>
                    <a:pt x="393939" y="46622"/>
                  </a:lnTo>
                  <a:lnTo>
                    <a:pt x="388304" y="50602"/>
                  </a:lnTo>
                  <a:close/>
                </a:path>
                <a:path w="580390" h="342265">
                  <a:moveTo>
                    <a:pt x="429445" y="130770"/>
                  </a:moveTo>
                  <a:lnTo>
                    <a:pt x="404084" y="130770"/>
                  </a:lnTo>
                  <a:lnTo>
                    <a:pt x="404084" y="39231"/>
                  </a:lnTo>
                  <a:lnTo>
                    <a:pt x="429445" y="39231"/>
                  </a:lnTo>
                  <a:lnTo>
                    <a:pt x="429445" y="130770"/>
                  </a:lnTo>
                  <a:close/>
                </a:path>
                <a:path w="580390" h="342265">
                  <a:moveTo>
                    <a:pt x="453679" y="156355"/>
                  </a:moveTo>
                  <a:lnTo>
                    <a:pt x="379850" y="156355"/>
                  </a:lnTo>
                  <a:lnTo>
                    <a:pt x="373651" y="150670"/>
                  </a:lnTo>
                  <a:lnTo>
                    <a:pt x="373651" y="136456"/>
                  </a:lnTo>
                  <a:lnTo>
                    <a:pt x="379850" y="130770"/>
                  </a:lnTo>
                  <a:lnTo>
                    <a:pt x="453679" y="130770"/>
                  </a:lnTo>
                  <a:lnTo>
                    <a:pt x="459314" y="136456"/>
                  </a:lnTo>
                  <a:lnTo>
                    <a:pt x="459314" y="150670"/>
                  </a:lnTo>
                  <a:lnTo>
                    <a:pt x="453679" y="156355"/>
                  </a:lnTo>
                  <a:close/>
                </a:path>
                <a:path w="580390" h="342265">
                  <a:moveTo>
                    <a:pt x="267698" y="50602"/>
                  </a:moveTo>
                  <a:lnTo>
                    <a:pt x="259808" y="49465"/>
                  </a:lnTo>
                  <a:lnTo>
                    <a:pt x="255300" y="43779"/>
                  </a:lnTo>
                  <a:lnTo>
                    <a:pt x="251355" y="38093"/>
                  </a:lnTo>
                  <a:lnTo>
                    <a:pt x="252482" y="30134"/>
                  </a:lnTo>
                  <a:lnTo>
                    <a:pt x="258117" y="25585"/>
                  </a:lnTo>
                  <a:lnTo>
                    <a:pt x="288551" y="3979"/>
                  </a:lnTo>
                  <a:lnTo>
                    <a:pt x="292496" y="1137"/>
                  </a:lnTo>
                  <a:lnTo>
                    <a:pt x="297568" y="568"/>
                  </a:lnTo>
                  <a:lnTo>
                    <a:pt x="301513" y="2842"/>
                  </a:lnTo>
                  <a:lnTo>
                    <a:pt x="306021" y="5117"/>
                  </a:lnTo>
                  <a:lnTo>
                    <a:pt x="308839" y="9097"/>
                  </a:lnTo>
                  <a:lnTo>
                    <a:pt x="308839" y="39799"/>
                  </a:lnTo>
                  <a:lnTo>
                    <a:pt x="282915" y="39799"/>
                  </a:lnTo>
                  <a:lnTo>
                    <a:pt x="267698" y="50602"/>
                  </a:lnTo>
                  <a:close/>
                </a:path>
                <a:path w="580390" h="342265">
                  <a:moveTo>
                    <a:pt x="308839" y="130770"/>
                  </a:moveTo>
                  <a:lnTo>
                    <a:pt x="282915" y="130770"/>
                  </a:lnTo>
                  <a:lnTo>
                    <a:pt x="282915" y="39799"/>
                  </a:lnTo>
                  <a:lnTo>
                    <a:pt x="308839" y="39799"/>
                  </a:lnTo>
                  <a:lnTo>
                    <a:pt x="308839" y="130770"/>
                  </a:lnTo>
                  <a:close/>
                </a:path>
                <a:path w="580390" h="342265">
                  <a:moveTo>
                    <a:pt x="333073" y="156355"/>
                  </a:moveTo>
                  <a:lnTo>
                    <a:pt x="258681" y="156355"/>
                  </a:lnTo>
                  <a:lnTo>
                    <a:pt x="253045" y="150670"/>
                  </a:lnTo>
                  <a:lnTo>
                    <a:pt x="253045" y="136456"/>
                  </a:lnTo>
                  <a:lnTo>
                    <a:pt x="258681" y="130770"/>
                  </a:lnTo>
                  <a:lnTo>
                    <a:pt x="333073" y="130770"/>
                  </a:lnTo>
                  <a:lnTo>
                    <a:pt x="338709" y="136456"/>
                  </a:lnTo>
                  <a:lnTo>
                    <a:pt x="338709" y="150670"/>
                  </a:lnTo>
                  <a:lnTo>
                    <a:pt x="333073" y="156355"/>
                  </a:lnTo>
                  <a:close/>
                </a:path>
                <a:path w="580390" h="342265">
                  <a:moveTo>
                    <a:pt x="189361" y="156355"/>
                  </a:moveTo>
                  <a:lnTo>
                    <a:pt x="151038" y="156355"/>
                  </a:lnTo>
                  <a:lnTo>
                    <a:pt x="139978" y="154152"/>
                  </a:lnTo>
                  <a:lnTo>
                    <a:pt x="131031" y="148111"/>
                  </a:lnTo>
                  <a:lnTo>
                    <a:pt x="125043" y="139085"/>
                  </a:lnTo>
                  <a:lnTo>
                    <a:pt x="122859" y="127927"/>
                  </a:lnTo>
                  <a:lnTo>
                    <a:pt x="122859" y="30134"/>
                  </a:lnTo>
                  <a:lnTo>
                    <a:pt x="125043" y="18975"/>
                  </a:lnTo>
                  <a:lnTo>
                    <a:pt x="131031" y="9949"/>
                  </a:lnTo>
                  <a:lnTo>
                    <a:pt x="139978" y="3908"/>
                  </a:lnTo>
                  <a:lnTo>
                    <a:pt x="151038" y="1705"/>
                  </a:lnTo>
                  <a:lnTo>
                    <a:pt x="189361" y="1705"/>
                  </a:lnTo>
                  <a:lnTo>
                    <a:pt x="200509" y="3908"/>
                  </a:lnTo>
                  <a:lnTo>
                    <a:pt x="209650" y="9949"/>
                  </a:lnTo>
                  <a:lnTo>
                    <a:pt x="215832" y="18975"/>
                  </a:lnTo>
                  <a:lnTo>
                    <a:pt x="217525" y="27291"/>
                  </a:lnTo>
                  <a:lnTo>
                    <a:pt x="149347" y="27291"/>
                  </a:lnTo>
                  <a:lnTo>
                    <a:pt x="148220" y="28428"/>
                  </a:lnTo>
                  <a:lnTo>
                    <a:pt x="148220" y="129633"/>
                  </a:lnTo>
                  <a:lnTo>
                    <a:pt x="149347" y="130770"/>
                  </a:lnTo>
                  <a:lnTo>
                    <a:pt x="217525" y="130770"/>
                  </a:lnTo>
                  <a:lnTo>
                    <a:pt x="215832" y="139085"/>
                  </a:lnTo>
                  <a:lnTo>
                    <a:pt x="209650" y="148111"/>
                  </a:lnTo>
                  <a:lnTo>
                    <a:pt x="200509" y="154152"/>
                  </a:lnTo>
                  <a:lnTo>
                    <a:pt x="189361" y="156355"/>
                  </a:lnTo>
                  <a:close/>
                </a:path>
                <a:path w="580390" h="342265">
                  <a:moveTo>
                    <a:pt x="217525" y="130770"/>
                  </a:moveTo>
                  <a:lnTo>
                    <a:pt x="191052" y="130770"/>
                  </a:lnTo>
                  <a:lnTo>
                    <a:pt x="192179" y="129633"/>
                  </a:lnTo>
                  <a:lnTo>
                    <a:pt x="192179" y="28428"/>
                  </a:lnTo>
                  <a:lnTo>
                    <a:pt x="191052" y="27291"/>
                  </a:lnTo>
                  <a:lnTo>
                    <a:pt x="217525" y="27291"/>
                  </a:lnTo>
                  <a:lnTo>
                    <a:pt x="218104" y="30134"/>
                  </a:lnTo>
                  <a:lnTo>
                    <a:pt x="218104" y="127927"/>
                  </a:lnTo>
                  <a:lnTo>
                    <a:pt x="217525" y="1307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15E308AC-F428-193A-E83D-757B2C4E7680}"/>
                </a:ext>
              </a:extLst>
            </p:cNvPr>
            <p:cNvSpPr/>
            <p:nvPr/>
          </p:nvSpPr>
          <p:spPr>
            <a:xfrm>
              <a:off x="11299139" y="6314414"/>
              <a:ext cx="186690" cy="26034"/>
            </a:xfrm>
            <a:custGeom>
              <a:avLst/>
              <a:gdLst/>
              <a:ahLst/>
              <a:cxnLst/>
              <a:rect l="l" t="t" r="r" b="b"/>
              <a:pathLst>
                <a:path w="186690" h="26035">
                  <a:moveTo>
                    <a:pt x="74955" y="5689"/>
                  </a:moveTo>
                  <a:lnTo>
                    <a:pt x="68745" y="0"/>
                  </a:lnTo>
                  <a:lnTo>
                    <a:pt x="5626" y="0"/>
                  </a:lnTo>
                  <a:lnTo>
                    <a:pt x="0" y="5689"/>
                  </a:lnTo>
                  <a:lnTo>
                    <a:pt x="0" y="19900"/>
                  </a:lnTo>
                  <a:lnTo>
                    <a:pt x="5626" y="25590"/>
                  </a:lnTo>
                  <a:lnTo>
                    <a:pt x="61988" y="25590"/>
                  </a:lnTo>
                  <a:lnTo>
                    <a:pt x="68745" y="25590"/>
                  </a:lnTo>
                  <a:lnTo>
                    <a:pt x="74955" y="19900"/>
                  </a:lnTo>
                  <a:lnTo>
                    <a:pt x="74955" y="5689"/>
                  </a:lnTo>
                  <a:close/>
                </a:path>
                <a:path w="186690" h="26035">
                  <a:moveTo>
                    <a:pt x="186537" y="5689"/>
                  </a:moveTo>
                  <a:lnTo>
                    <a:pt x="180898" y="0"/>
                  </a:lnTo>
                  <a:lnTo>
                    <a:pt x="117779" y="0"/>
                  </a:lnTo>
                  <a:lnTo>
                    <a:pt x="112141" y="5689"/>
                  </a:lnTo>
                  <a:lnTo>
                    <a:pt x="112141" y="19900"/>
                  </a:lnTo>
                  <a:lnTo>
                    <a:pt x="117779" y="25590"/>
                  </a:lnTo>
                  <a:lnTo>
                    <a:pt x="173570" y="25590"/>
                  </a:lnTo>
                  <a:lnTo>
                    <a:pt x="180898" y="25590"/>
                  </a:lnTo>
                  <a:lnTo>
                    <a:pt x="186537" y="19900"/>
                  </a:lnTo>
                  <a:lnTo>
                    <a:pt x="186537" y="5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455A480-9F97-2FF2-F356-12A3B88B54AC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5635260" y="729056"/>
            <a:ext cx="921478" cy="5731097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E5394EC-8CF8-26D2-3E70-B06A74F35CE6}"/>
              </a:ext>
            </a:extLst>
          </p:cNvPr>
          <p:cNvSpPr txBox="1"/>
          <p:nvPr/>
        </p:nvSpPr>
        <p:spPr>
          <a:xfrm>
            <a:off x="4854846" y="522331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Dashboard &amp; Visualization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5633B2D-841E-254C-4F96-A1FC7F2D757E}"/>
              </a:ext>
            </a:extLst>
          </p:cNvPr>
          <p:cNvCxnSpPr>
            <a:cxnSpLocks/>
          </p:cNvCxnSpPr>
          <p:nvPr/>
        </p:nvCxnSpPr>
        <p:spPr>
          <a:xfrm>
            <a:off x="3716558" y="4603101"/>
            <a:ext cx="168510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ADF378-9101-AB1F-939B-5B6280EE6EEE}"/>
              </a:ext>
            </a:extLst>
          </p:cNvPr>
          <p:cNvCxnSpPr>
            <a:cxnSpLocks/>
          </p:cNvCxnSpPr>
          <p:nvPr/>
        </p:nvCxnSpPr>
        <p:spPr>
          <a:xfrm>
            <a:off x="6718672" y="4603101"/>
            <a:ext cx="15008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object 5">
            <a:extLst>
              <a:ext uri="{FF2B5EF4-FFF2-40B4-BE49-F238E27FC236}">
                <a16:creationId xmlns:a16="http://schemas.microsoft.com/office/drawing/2014/main" id="{7B784F3A-B13A-8A8B-7323-7AB620B501C8}"/>
              </a:ext>
            </a:extLst>
          </p:cNvPr>
          <p:cNvGrpSpPr/>
          <p:nvPr/>
        </p:nvGrpSpPr>
        <p:grpSpPr>
          <a:xfrm>
            <a:off x="8490757" y="4145268"/>
            <a:ext cx="1069970" cy="1078047"/>
            <a:chOff x="11316190" y="3281474"/>
            <a:chExt cx="6094730" cy="6094730"/>
          </a:xfrm>
        </p:grpSpPr>
        <p:pic>
          <p:nvPicPr>
            <p:cNvPr id="56" name="object 6">
              <a:extLst>
                <a:ext uri="{FF2B5EF4-FFF2-40B4-BE49-F238E27FC236}">
                  <a16:creationId xmlns:a16="http://schemas.microsoft.com/office/drawing/2014/main" id="{C4EE0079-6095-2331-F985-B374B1357F0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1325" y="6531973"/>
              <a:ext cx="2844209" cy="2832099"/>
            </a:xfrm>
            <a:prstGeom prst="rect">
              <a:avLst/>
            </a:prstGeom>
          </p:spPr>
        </p:pic>
        <p:pic>
          <p:nvPicPr>
            <p:cNvPr id="57" name="object 7">
              <a:extLst>
                <a:ext uri="{FF2B5EF4-FFF2-40B4-BE49-F238E27FC236}">
                  <a16:creationId xmlns:a16="http://schemas.microsoft.com/office/drawing/2014/main" id="{13D84218-882C-A61A-4CED-2F2CBC962AA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6190" y="3281474"/>
              <a:ext cx="6094569" cy="5485235"/>
            </a:xfrm>
            <a:prstGeom prst="rect">
              <a:avLst/>
            </a:prstGeom>
          </p:spPr>
        </p:pic>
        <p:pic>
          <p:nvPicPr>
            <p:cNvPr id="58" name="object 8">
              <a:extLst>
                <a:ext uri="{FF2B5EF4-FFF2-40B4-BE49-F238E27FC236}">
                  <a16:creationId xmlns:a16="http://schemas.microsoft.com/office/drawing/2014/main" id="{8045E666-6501-34C9-2201-8B37FA8C7F8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7114" y="8665130"/>
              <a:ext cx="203157" cy="711052"/>
            </a:xfrm>
            <a:prstGeom prst="rect">
              <a:avLst/>
            </a:prstGeom>
          </p:spPr>
        </p:pic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DB54E9E6-7C15-386D-897A-46BA5E9DF90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6589" y="8665130"/>
              <a:ext cx="203157" cy="711052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E234157-CF49-7F35-1427-6C9A3483A639}"/>
              </a:ext>
            </a:extLst>
          </p:cNvPr>
          <p:cNvSpPr txBox="1"/>
          <p:nvPr/>
        </p:nvSpPr>
        <p:spPr>
          <a:xfrm>
            <a:off x="7886488" y="5266527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Insight &amp; Decision Making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472CF8-C471-5D49-90A9-A79602C998C5}"/>
              </a:ext>
            </a:extLst>
          </p:cNvPr>
          <p:cNvSpPr/>
          <p:nvPr/>
        </p:nvSpPr>
        <p:spPr>
          <a:xfrm>
            <a:off x="4778028" y="4055343"/>
            <a:ext cx="5322749" cy="2437529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at with solid fill">
            <a:extLst>
              <a:ext uri="{FF2B5EF4-FFF2-40B4-BE49-F238E27FC236}">
                <a16:creationId xmlns:a16="http://schemas.microsoft.com/office/drawing/2014/main" id="{25D50C3B-289B-43F2-6FF1-737B3F8AFE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4890" y="5907610"/>
            <a:ext cx="596311" cy="596311"/>
          </a:xfrm>
          <a:prstGeom prst="rect">
            <a:avLst/>
          </a:prstGeom>
        </p:spPr>
      </p:pic>
      <p:pic>
        <p:nvPicPr>
          <p:cNvPr id="9" name="Graphic 8" descr="Brontosaurus with solid fill">
            <a:extLst>
              <a:ext uri="{FF2B5EF4-FFF2-40B4-BE49-F238E27FC236}">
                <a16:creationId xmlns:a16="http://schemas.microsoft.com/office/drawing/2014/main" id="{6FCCD2A1-F1BD-36F7-94B5-4ED09E5DA2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1265" y="5942600"/>
            <a:ext cx="596312" cy="596312"/>
          </a:xfrm>
          <a:prstGeom prst="rect">
            <a:avLst/>
          </a:prstGeom>
        </p:spPr>
      </p:pic>
      <p:pic>
        <p:nvPicPr>
          <p:cNvPr id="11" name="Graphic 10" descr="Hummingbird with solid fill">
            <a:extLst>
              <a:ext uri="{FF2B5EF4-FFF2-40B4-BE49-F238E27FC236}">
                <a16:creationId xmlns:a16="http://schemas.microsoft.com/office/drawing/2014/main" id="{114004C0-9433-1BFC-852A-78B704E798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57894" y="5453295"/>
            <a:ext cx="596311" cy="5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C65D-4F05-4CF7-5ACD-2FAA534B9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data analysis&#10;&#10;AI-generated content may be incorrect.">
            <a:extLst>
              <a:ext uri="{FF2B5EF4-FFF2-40B4-BE49-F238E27FC236}">
                <a16:creationId xmlns:a16="http://schemas.microsoft.com/office/drawing/2014/main" id="{3CA7C011-2EC2-6947-1E7D-65CC26A6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9541"/>
            <a:ext cx="6308041" cy="516680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D2C550-D151-0236-A5E4-662AE45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21005-D568-51D5-D2F7-E3B91A03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07316-C989-B7F3-2E7C-3C3CAF1D0E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Business 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8AA2A-F118-E0E1-B118-8D88ECCEF998}"/>
              </a:ext>
            </a:extLst>
          </p:cNvPr>
          <p:cNvSpPr txBox="1"/>
          <p:nvPr/>
        </p:nvSpPr>
        <p:spPr>
          <a:xfrm>
            <a:off x="927659" y="913020"/>
            <a:ext cx="4849167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pPr algn="l"/>
            <a:r>
              <a:rPr lang="en-US" sz="2000" dirty="0"/>
              <a:t>Customer Segmentation Dashboard</a:t>
            </a:r>
          </a:p>
        </p:txBody>
      </p:sp>
      <p:sp>
        <p:nvSpPr>
          <p:cNvPr id="11" name="Callout: Right Arrow 10">
            <a:extLst>
              <a:ext uri="{FF2B5EF4-FFF2-40B4-BE49-F238E27FC236}">
                <a16:creationId xmlns:a16="http://schemas.microsoft.com/office/drawing/2014/main" id="{650F695E-9C5F-08F5-886A-D4B4F515F848}"/>
              </a:ext>
            </a:extLst>
          </p:cNvPr>
          <p:cNvSpPr/>
          <p:nvPr/>
        </p:nvSpPr>
        <p:spPr>
          <a:xfrm>
            <a:off x="864478" y="1220797"/>
            <a:ext cx="6823669" cy="884507"/>
          </a:xfrm>
          <a:prstGeom prst="rightArrowCallout">
            <a:avLst>
              <a:gd name="adj1" fmla="val 14441"/>
              <a:gd name="adj2" fmla="val 33989"/>
              <a:gd name="adj3" fmla="val 36247"/>
              <a:gd name="adj4" fmla="val 92384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D7837-CB7F-BA86-3725-B71C9A4E6818}"/>
              </a:ext>
            </a:extLst>
          </p:cNvPr>
          <p:cNvSpPr txBox="1"/>
          <p:nvPr/>
        </p:nvSpPr>
        <p:spPr>
          <a:xfrm>
            <a:off x="7688149" y="1472959"/>
            <a:ext cx="3483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Information and Filter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FD8AAC-84F8-2F8B-89F8-D063B8987095}"/>
              </a:ext>
            </a:extLst>
          </p:cNvPr>
          <p:cNvSpPr txBox="1"/>
          <p:nvPr/>
        </p:nvSpPr>
        <p:spPr>
          <a:xfrm>
            <a:off x="7688148" y="2523289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Chart and Pie Chart</a:t>
            </a:r>
            <a:endParaRPr lang="en-ID" dirty="0"/>
          </a:p>
        </p:txBody>
      </p:sp>
      <p:sp>
        <p:nvSpPr>
          <p:cNvPr id="15" name="Callout: Right Arrow 14">
            <a:extLst>
              <a:ext uri="{FF2B5EF4-FFF2-40B4-BE49-F238E27FC236}">
                <a16:creationId xmlns:a16="http://schemas.microsoft.com/office/drawing/2014/main" id="{7546AF89-98D9-2E89-741C-38A34CD0039F}"/>
              </a:ext>
            </a:extLst>
          </p:cNvPr>
          <p:cNvSpPr/>
          <p:nvPr/>
        </p:nvSpPr>
        <p:spPr>
          <a:xfrm>
            <a:off x="864479" y="3520266"/>
            <a:ext cx="6823668" cy="1313343"/>
          </a:xfrm>
          <a:prstGeom prst="rightArrowCallout">
            <a:avLst>
              <a:gd name="adj1" fmla="val 9946"/>
              <a:gd name="adj2" fmla="val 25000"/>
              <a:gd name="adj3" fmla="val 28321"/>
              <a:gd name="adj4" fmla="val 92676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B3E2-10A4-CA49-6C1B-C6FEF855E791}"/>
              </a:ext>
            </a:extLst>
          </p:cNvPr>
          <p:cNvSpPr txBox="1"/>
          <p:nvPr/>
        </p:nvSpPr>
        <p:spPr>
          <a:xfrm>
            <a:off x="7714426" y="3979206"/>
            <a:ext cx="184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Pareto Diagram</a:t>
            </a:r>
            <a:endParaRPr lang="en-ID" dirty="0"/>
          </a:p>
        </p:txBody>
      </p:sp>
      <p:sp>
        <p:nvSpPr>
          <p:cNvPr id="17" name="Callout: Right Arrow 16">
            <a:extLst>
              <a:ext uri="{FF2B5EF4-FFF2-40B4-BE49-F238E27FC236}">
                <a16:creationId xmlns:a16="http://schemas.microsoft.com/office/drawing/2014/main" id="{D32676CB-4CDC-ECE9-A863-952C5047C10D}"/>
              </a:ext>
            </a:extLst>
          </p:cNvPr>
          <p:cNvSpPr/>
          <p:nvPr/>
        </p:nvSpPr>
        <p:spPr>
          <a:xfrm>
            <a:off x="864479" y="4884420"/>
            <a:ext cx="6797390" cy="1503186"/>
          </a:xfrm>
          <a:prstGeom prst="rightArrowCallout">
            <a:avLst>
              <a:gd name="adj1" fmla="val 9946"/>
              <a:gd name="adj2" fmla="val 25000"/>
              <a:gd name="adj3" fmla="val 17120"/>
              <a:gd name="adj4" fmla="val 93187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27B22-F648-6497-223C-EB57AE1D73E8}"/>
              </a:ext>
            </a:extLst>
          </p:cNvPr>
          <p:cNvSpPr txBox="1"/>
          <p:nvPr/>
        </p:nvSpPr>
        <p:spPr>
          <a:xfrm>
            <a:off x="7714426" y="5435123"/>
            <a:ext cx="231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and heatmap</a:t>
            </a:r>
            <a:endParaRPr lang="en-ID" dirty="0"/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C17D3796-EC59-0061-4D4E-6403BEA9F4D1}"/>
              </a:ext>
            </a:extLst>
          </p:cNvPr>
          <p:cNvSpPr/>
          <p:nvPr/>
        </p:nvSpPr>
        <p:spPr>
          <a:xfrm>
            <a:off x="838200" y="2156114"/>
            <a:ext cx="6823669" cy="1313343"/>
          </a:xfrm>
          <a:prstGeom prst="rightArrowCallout">
            <a:avLst>
              <a:gd name="adj1" fmla="val 9946"/>
              <a:gd name="adj2" fmla="val 23486"/>
              <a:gd name="adj3" fmla="val 27028"/>
              <a:gd name="adj4" fmla="val 92759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6400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F815E-1EBB-4835-98A6-76EC3098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34E905-E329-4634-A423-59886F33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E12F3-3BAD-C3B5-9CEF-0BFBE8513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48" y="1152955"/>
            <a:ext cx="5025164" cy="5025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A3DB7-E3B2-3673-BD77-BBD0DD7E18F5}"/>
              </a:ext>
            </a:extLst>
          </p:cNvPr>
          <p:cNvSpPr txBox="1"/>
          <p:nvPr/>
        </p:nvSpPr>
        <p:spPr>
          <a:xfrm>
            <a:off x="1581978" y="2605131"/>
            <a:ext cx="3998843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b="1" dirty="0"/>
              <a:t>A synthetically generated</a:t>
            </a:r>
            <a:r>
              <a:rPr lang="en-US" dirty="0"/>
              <a:t>, comprehensive record of coffee shop </a:t>
            </a:r>
            <a:r>
              <a:rPr lang="en-US" b="1" dirty="0"/>
              <a:t>transactions spanning July 2023 to June 2025</a:t>
            </a:r>
            <a:r>
              <a:rPr lang="en-US" dirty="0"/>
              <a:t>. offering a unique lens into the evolving dynamics of </a:t>
            </a:r>
            <a:r>
              <a:rPr lang="en-US" b="1" dirty="0"/>
              <a:t>customer engagement and purchasing behavior.</a:t>
            </a:r>
            <a:endParaRPr lang="en-US" sz="1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BC07A5-8A4A-92F5-CB85-76DE05F61ACA}"/>
              </a:ext>
            </a:extLst>
          </p:cNvPr>
          <p:cNvSpPr txBox="1">
            <a:spLocks/>
          </p:cNvSpPr>
          <p:nvPr/>
        </p:nvSpPr>
        <p:spPr>
          <a:xfrm>
            <a:off x="4098230" y="365125"/>
            <a:ext cx="3998843" cy="6096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Background</a:t>
            </a:r>
          </a:p>
        </p:txBody>
      </p:sp>
    </p:spTree>
    <p:extLst>
      <p:ext uri="{BB962C8B-B14F-4D97-AF65-F5344CB8AC3E}">
        <p14:creationId xmlns:p14="http://schemas.microsoft.com/office/powerpoint/2010/main" val="21201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46BB-6DFD-9ED3-7E54-7A82B733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9A57C20F-939A-AEA5-95E2-65D5D2A1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39" y="1198155"/>
            <a:ext cx="5416826" cy="214212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DD45D-FC73-235D-CC65-0BE429FF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8A1450-71EC-2655-E626-2839BD04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24267-835C-38DB-5A5A-BDCEEB8345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Business 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F73405-C96D-0E61-3047-33B0D126C964}"/>
              </a:ext>
            </a:extLst>
          </p:cNvPr>
          <p:cNvSpPr txBox="1"/>
          <p:nvPr/>
        </p:nvSpPr>
        <p:spPr>
          <a:xfrm>
            <a:off x="838200" y="1095582"/>
            <a:ext cx="4849167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pPr algn="l"/>
            <a:r>
              <a:rPr lang="en-US" sz="2000" dirty="0"/>
              <a:t>Business </a:t>
            </a:r>
            <a:r>
              <a:rPr lang="en-US" sz="2000" dirty="0" err="1"/>
              <a:t>Recomendation</a:t>
            </a:r>
            <a:endParaRPr lang="en-US" sz="2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7AACE3-FD9E-8B23-F1CF-FC35DFDB33B4}"/>
              </a:ext>
            </a:extLst>
          </p:cNvPr>
          <p:cNvSpPr/>
          <p:nvPr/>
        </p:nvSpPr>
        <p:spPr>
          <a:xfrm>
            <a:off x="1204248" y="1620845"/>
            <a:ext cx="3009347" cy="2345634"/>
          </a:xfrm>
          <a:prstGeom prst="round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1E05F-6343-EAB5-90EB-32B6EEDD00AC}"/>
              </a:ext>
            </a:extLst>
          </p:cNvPr>
          <p:cNvSpPr txBox="1"/>
          <p:nvPr/>
        </p:nvSpPr>
        <p:spPr>
          <a:xfrm>
            <a:off x="1214187" y="2721756"/>
            <a:ext cx="2928731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Analyze Customer Lifetime Value (CLV) and Revenue Growth by identifying and focusing resources on the most profitable customer segments.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A987A9-7A7B-698F-9FB0-CB92E6CDE2B8}"/>
              </a:ext>
            </a:extLst>
          </p:cNvPr>
          <p:cNvGrpSpPr/>
          <p:nvPr/>
        </p:nvGrpSpPr>
        <p:grpSpPr>
          <a:xfrm>
            <a:off x="2369734" y="1908087"/>
            <a:ext cx="716766" cy="646164"/>
            <a:chOff x="4319588" y="2492375"/>
            <a:chExt cx="287338" cy="287338"/>
          </a:xfrm>
          <a:solidFill>
            <a:schemeClr val="accent4"/>
          </a:solidFill>
        </p:grpSpPr>
        <p:sp>
          <p:nvSpPr>
            <p:cNvPr id="10" name="Freeform 372">
              <a:extLst>
                <a:ext uri="{FF2B5EF4-FFF2-40B4-BE49-F238E27FC236}">
                  <a16:creationId xmlns:a16="http://schemas.microsoft.com/office/drawing/2014/main" id="{2E6B0FD5-14D7-E26E-707A-1E95F3EEA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3">
              <a:extLst>
                <a:ext uri="{FF2B5EF4-FFF2-40B4-BE49-F238E27FC236}">
                  <a16:creationId xmlns:a16="http://schemas.microsoft.com/office/drawing/2014/main" id="{1A234290-36BC-B925-F946-DF5165822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Callout: Down Arrow 21">
            <a:extLst>
              <a:ext uri="{FF2B5EF4-FFF2-40B4-BE49-F238E27FC236}">
                <a16:creationId xmlns:a16="http://schemas.microsoft.com/office/drawing/2014/main" id="{6CF66123-9F62-0D68-5055-1501E5B467B6}"/>
              </a:ext>
            </a:extLst>
          </p:cNvPr>
          <p:cNvSpPr/>
          <p:nvPr/>
        </p:nvSpPr>
        <p:spPr>
          <a:xfrm>
            <a:off x="4511263" y="1240349"/>
            <a:ext cx="2684668" cy="2633119"/>
          </a:xfrm>
          <a:prstGeom prst="downArrowCallout">
            <a:avLst>
              <a:gd name="adj1" fmla="val 3259"/>
              <a:gd name="adj2" fmla="val 4373"/>
              <a:gd name="adj3" fmla="val 9437"/>
              <a:gd name="adj4" fmla="val 78429"/>
            </a:avLst>
          </a:prstGeom>
          <a:noFill/>
          <a:ln w="381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FC0ED-C81B-4126-BEE5-E5CAE30838DC}"/>
              </a:ext>
            </a:extLst>
          </p:cNvPr>
          <p:cNvSpPr/>
          <p:nvPr/>
        </p:nvSpPr>
        <p:spPr>
          <a:xfrm>
            <a:off x="4959086" y="3873468"/>
            <a:ext cx="5181103" cy="229853"/>
          </a:xfrm>
          <a:prstGeom prst="rect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Customer based on profitable </a:t>
            </a:r>
            <a:endParaRPr lang="en-ID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2412B4-DD63-ED76-6759-EB23185C5D22}"/>
              </a:ext>
            </a:extLst>
          </p:cNvPr>
          <p:cNvSpPr/>
          <p:nvPr/>
        </p:nvSpPr>
        <p:spPr>
          <a:xfrm>
            <a:off x="1848127" y="4232306"/>
            <a:ext cx="3009347" cy="2345634"/>
          </a:xfrm>
          <a:prstGeom prst="round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220B-9DB4-8C7B-951F-D5ECD2783CC2}"/>
              </a:ext>
            </a:extLst>
          </p:cNvPr>
          <p:cNvSpPr txBox="1"/>
          <p:nvPr/>
        </p:nvSpPr>
        <p:spPr>
          <a:xfrm>
            <a:off x="2036473" y="5599137"/>
            <a:ext cx="2632655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Suggest the Actionable Strategy to the most profitable customer segments. 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F6A66E8-1136-1CD4-3A77-E507F2DB58AA}"/>
              </a:ext>
            </a:extLst>
          </p:cNvPr>
          <p:cNvGrpSpPr/>
          <p:nvPr/>
        </p:nvGrpSpPr>
        <p:grpSpPr>
          <a:xfrm>
            <a:off x="3016885" y="4620334"/>
            <a:ext cx="671831" cy="646331"/>
            <a:chOff x="3741701" y="1930400"/>
            <a:chExt cx="285750" cy="276225"/>
          </a:xfrm>
          <a:solidFill>
            <a:schemeClr val="accent4"/>
          </a:solidFill>
        </p:grpSpPr>
        <p:sp>
          <p:nvSpPr>
            <p:cNvPr id="27" name="Freeform 3129">
              <a:extLst>
                <a:ext uri="{FF2B5EF4-FFF2-40B4-BE49-F238E27FC236}">
                  <a16:creationId xmlns:a16="http://schemas.microsoft.com/office/drawing/2014/main" id="{C4E8EAF2-9A31-62D0-4DAB-D188E7903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130">
              <a:extLst>
                <a:ext uri="{FF2B5EF4-FFF2-40B4-BE49-F238E27FC236}">
                  <a16:creationId xmlns:a16="http://schemas.microsoft.com/office/drawing/2014/main" id="{77DB2D32-C136-65FE-20A9-99E4EE0B1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BA8239-1A8A-BBD7-B20A-349F081C1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21263"/>
              </p:ext>
            </p:extLst>
          </p:nvPr>
        </p:nvGraphicFramePr>
        <p:xfrm>
          <a:off x="4959086" y="4180847"/>
          <a:ext cx="5298053" cy="2293654"/>
        </p:xfrm>
        <a:graphic>
          <a:graphicData uri="http://schemas.openxmlformats.org/drawingml/2006/table">
            <a:tbl>
              <a:tblPr/>
              <a:tblGrid>
                <a:gridCol w="861310">
                  <a:extLst>
                    <a:ext uri="{9D8B030D-6E8A-4147-A177-3AD203B41FA5}">
                      <a16:colId xmlns:a16="http://schemas.microsoft.com/office/drawing/2014/main" val="2286640986"/>
                    </a:ext>
                  </a:extLst>
                </a:gridCol>
                <a:gridCol w="1119835">
                  <a:extLst>
                    <a:ext uri="{9D8B030D-6E8A-4147-A177-3AD203B41FA5}">
                      <a16:colId xmlns:a16="http://schemas.microsoft.com/office/drawing/2014/main" val="382256013"/>
                    </a:ext>
                  </a:extLst>
                </a:gridCol>
                <a:gridCol w="1739348">
                  <a:extLst>
                    <a:ext uri="{9D8B030D-6E8A-4147-A177-3AD203B41FA5}">
                      <a16:colId xmlns:a16="http://schemas.microsoft.com/office/drawing/2014/main" val="3454250014"/>
                    </a:ext>
                  </a:extLst>
                </a:gridCol>
                <a:gridCol w="1577560">
                  <a:extLst>
                    <a:ext uri="{9D8B030D-6E8A-4147-A177-3AD203B41FA5}">
                      <a16:colId xmlns:a16="http://schemas.microsoft.com/office/drawing/2014/main" val="2533244664"/>
                    </a:ext>
                  </a:extLst>
                </a:gridCol>
              </a:tblGrid>
              <a:tr h="25372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 Strategy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972560"/>
                  </a:ext>
                </a:extLst>
              </a:tr>
              <a:tr h="6799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Champion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4, F ≥ 4, M ≥ 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customers who purchase very recently, very frequently, and spend the most.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VIP rewards, exclusive offers, early access to products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9094411"/>
                  </a:ext>
                </a:extLst>
              </a:tr>
              <a:tr h="6799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Loyal Customer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≥ 3, F ≥ 3, M ≥ 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Consistent and reliable customers with high spending and strong engagement.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Loyalty programs, personalized recommendations, upselling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798323"/>
                  </a:ext>
                </a:extLst>
              </a:tr>
              <a:tr h="67997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Risk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 ≤ 2, F ≥ 3, M ≥ 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Previously valuable customers who have not purchased recently.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Win-back campaigns, personalized discounts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1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64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66FF79-B86E-4236-B1E1-2CC8D7A93A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4A7B52A-5D5A-4F37-980B-0128C45F41A9}"/>
              </a:ext>
            </a:extLst>
          </p:cNvPr>
          <p:cNvSpPr/>
          <p:nvPr/>
        </p:nvSpPr>
        <p:spPr>
          <a:xfrm>
            <a:off x="3489325" y="0"/>
            <a:ext cx="5213350" cy="6858000"/>
          </a:xfrm>
          <a:prstGeom prst="parallelogram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169BE3C-1619-415A-9E3C-2DEEADA3DD7C}"/>
              </a:ext>
            </a:extLst>
          </p:cNvPr>
          <p:cNvGrpSpPr/>
          <p:nvPr/>
        </p:nvGrpSpPr>
        <p:grpSpPr>
          <a:xfrm>
            <a:off x="3117850" y="450850"/>
            <a:ext cx="5956300" cy="5956300"/>
            <a:chOff x="3117850" y="450850"/>
            <a:chExt cx="5956300" cy="59563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8CB1462-35A6-4F6E-B544-52127A6ACAB1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0C2CA115-E1AA-4356-9747-4131E0A3902D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7">
            <a:extLst>
              <a:ext uri="{FF2B5EF4-FFF2-40B4-BE49-F238E27FC236}">
                <a16:creationId xmlns:a16="http://schemas.microsoft.com/office/drawing/2014/main" id="{C53C13B8-FA86-4DB1-8110-2BE8C0A3EFBF}"/>
              </a:ext>
            </a:extLst>
          </p:cNvPr>
          <p:cNvSpPr txBox="1">
            <a:spLocks/>
          </p:cNvSpPr>
          <p:nvPr/>
        </p:nvSpPr>
        <p:spPr>
          <a:xfrm>
            <a:off x="3886200" y="2967400"/>
            <a:ext cx="4419600" cy="92320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B98E0-B0CD-47E1-A090-1305A4C049B9}"/>
              </a:ext>
            </a:extLst>
          </p:cNvPr>
          <p:cNvSpPr/>
          <p:nvPr/>
        </p:nvSpPr>
        <p:spPr>
          <a:xfrm>
            <a:off x="5734050" y="3860199"/>
            <a:ext cx="7239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10E3-DF73-807C-F77F-EE8D162EA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1EAE1-8102-8370-76E6-A0169846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588D85-9B1B-F6F5-9B1E-4609D82F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3</a:t>
            </a:fld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05C9AD27-30CC-08E4-1C53-04EEDDAF0C56}"/>
              </a:ext>
            </a:extLst>
          </p:cNvPr>
          <p:cNvSpPr/>
          <p:nvPr/>
        </p:nvSpPr>
        <p:spPr>
          <a:xfrm>
            <a:off x="1287618" y="1993698"/>
            <a:ext cx="1669143" cy="166914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30DA96-B5AA-5B62-E7AF-7CB51F7BEFC7}"/>
              </a:ext>
            </a:extLst>
          </p:cNvPr>
          <p:cNvSpPr txBox="1">
            <a:spLocks/>
          </p:cNvSpPr>
          <p:nvPr/>
        </p:nvSpPr>
        <p:spPr>
          <a:xfrm>
            <a:off x="1287617" y="3953349"/>
            <a:ext cx="166914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Objective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B0471296-6027-E421-A2DD-CCBFA4D23D04}"/>
              </a:ext>
            </a:extLst>
          </p:cNvPr>
          <p:cNvSpPr/>
          <p:nvPr/>
        </p:nvSpPr>
        <p:spPr>
          <a:xfrm>
            <a:off x="3789734" y="2009629"/>
            <a:ext cx="1669143" cy="166914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75C49F6-91F1-CD1B-B6F6-2FB2E9546F8B}"/>
              </a:ext>
            </a:extLst>
          </p:cNvPr>
          <p:cNvSpPr txBox="1">
            <a:spLocks/>
          </p:cNvSpPr>
          <p:nvPr/>
        </p:nvSpPr>
        <p:spPr>
          <a:xfrm>
            <a:off x="3789733" y="3969280"/>
            <a:ext cx="166914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Exploratory Data Analysis</a:t>
            </a:r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3C7ABA1D-E595-95B8-B626-376BFA7D5109}"/>
              </a:ext>
            </a:extLst>
          </p:cNvPr>
          <p:cNvSpPr/>
          <p:nvPr/>
        </p:nvSpPr>
        <p:spPr>
          <a:xfrm>
            <a:off x="8834630" y="2095110"/>
            <a:ext cx="1669143" cy="166914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675B82E-CA0B-A960-5C65-D2D5362A546E}"/>
              </a:ext>
            </a:extLst>
          </p:cNvPr>
          <p:cNvSpPr txBox="1">
            <a:spLocks/>
          </p:cNvSpPr>
          <p:nvPr/>
        </p:nvSpPr>
        <p:spPr>
          <a:xfrm>
            <a:off x="8793965" y="4030777"/>
            <a:ext cx="175047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Business Recommendation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7C1324BB-4250-6E69-4E75-CA63F2609098}"/>
              </a:ext>
            </a:extLst>
          </p:cNvPr>
          <p:cNvSpPr/>
          <p:nvPr/>
        </p:nvSpPr>
        <p:spPr>
          <a:xfrm>
            <a:off x="6291850" y="2015635"/>
            <a:ext cx="1669143" cy="1669143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7C7AF20-33DE-5BBD-5F06-6F81F3543773}"/>
              </a:ext>
            </a:extLst>
          </p:cNvPr>
          <p:cNvSpPr txBox="1">
            <a:spLocks/>
          </p:cNvSpPr>
          <p:nvPr/>
        </p:nvSpPr>
        <p:spPr>
          <a:xfrm>
            <a:off x="6291849" y="3975286"/>
            <a:ext cx="166914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RFM Customer Segmentation</a:t>
            </a:r>
          </a:p>
        </p:txBody>
      </p:sp>
      <p:sp>
        <p:nvSpPr>
          <p:cNvPr id="34" name="Freeform 3886">
            <a:extLst>
              <a:ext uri="{FF2B5EF4-FFF2-40B4-BE49-F238E27FC236}">
                <a16:creationId xmlns:a16="http://schemas.microsoft.com/office/drawing/2014/main" id="{0141F4D9-A54A-CD47-9DB1-C3B07E4A0EC1}"/>
              </a:ext>
            </a:extLst>
          </p:cNvPr>
          <p:cNvSpPr>
            <a:spLocks noEditPoints="1"/>
          </p:cNvSpPr>
          <p:nvPr/>
        </p:nvSpPr>
        <p:spPr bwMode="auto">
          <a:xfrm>
            <a:off x="1888615" y="2595987"/>
            <a:ext cx="467148" cy="46456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10EBBD-ED4C-90E5-126B-AB42A14DB0DD}"/>
              </a:ext>
            </a:extLst>
          </p:cNvPr>
          <p:cNvGrpSpPr/>
          <p:nvPr/>
        </p:nvGrpSpPr>
        <p:grpSpPr>
          <a:xfrm>
            <a:off x="9435626" y="2673415"/>
            <a:ext cx="467148" cy="467148"/>
            <a:chOff x="4319588" y="2492375"/>
            <a:chExt cx="287338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6" name="Freeform 372">
              <a:extLst>
                <a:ext uri="{FF2B5EF4-FFF2-40B4-BE49-F238E27FC236}">
                  <a16:creationId xmlns:a16="http://schemas.microsoft.com/office/drawing/2014/main" id="{A5D296EC-092B-DF1C-86BA-0AD7AE02B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3">
              <a:extLst>
                <a:ext uri="{FF2B5EF4-FFF2-40B4-BE49-F238E27FC236}">
                  <a16:creationId xmlns:a16="http://schemas.microsoft.com/office/drawing/2014/main" id="{DC410CE3-4A22-7184-937F-FC273759D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9B6EF9-B218-6BFE-5660-E575FA43F755}"/>
              </a:ext>
            </a:extLst>
          </p:cNvPr>
          <p:cNvGrpSpPr/>
          <p:nvPr/>
        </p:nvGrpSpPr>
        <p:grpSpPr>
          <a:xfrm>
            <a:off x="4461708" y="2610626"/>
            <a:ext cx="325197" cy="467148"/>
            <a:chOff x="10502900" y="815975"/>
            <a:chExt cx="200025" cy="2873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Freeform 2127">
              <a:extLst>
                <a:ext uri="{FF2B5EF4-FFF2-40B4-BE49-F238E27FC236}">
                  <a16:creationId xmlns:a16="http://schemas.microsoft.com/office/drawing/2014/main" id="{DD2E4E96-3E5E-CBE7-5FA2-E81BBF7AE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128">
              <a:extLst>
                <a:ext uri="{FF2B5EF4-FFF2-40B4-BE49-F238E27FC236}">
                  <a16:creationId xmlns:a16="http://schemas.microsoft.com/office/drawing/2014/main" id="{D74B9002-4AE2-1B66-4DB9-FEF759CA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129">
              <a:extLst>
                <a:ext uri="{FF2B5EF4-FFF2-40B4-BE49-F238E27FC236}">
                  <a16:creationId xmlns:a16="http://schemas.microsoft.com/office/drawing/2014/main" id="{5DE0FD2E-1EE2-754E-83B8-385A512C6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130">
              <a:extLst>
                <a:ext uri="{FF2B5EF4-FFF2-40B4-BE49-F238E27FC236}">
                  <a16:creationId xmlns:a16="http://schemas.microsoft.com/office/drawing/2014/main" id="{565687C1-B3F2-CBF5-9CE8-1A860244B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7E8685-F33D-664C-1797-7CFF22CEB259}"/>
              </a:ext>
            </a:extLst>
          </p:cNvPr>
          <p:cNvGrpSpPr/>
          <p:nvPr/>
        </p:nvGrpSpPr>
        <p:grpSpPr>
          <a:xfrm>
            <a:off x="6916076" y="2617924"/>
            <a:ext cx="420692" cy="464564"/>
            <a:chOff x="892175" y="5651500"/>
            <a:chExt cx="258763" cy="2857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1368">
              <a:extLst>
                <a:ext uri="{FF2B5EF4-FFF2-40B4-BE49-F238E27FC236}">
                  <a16:creationId xmlns:a16="http://schemas.microsoft.com/office/drawing/2014/main" id="{145D7B34-AD17-42F0-F238-A381601FE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175" y="5727700"/>
              <a:ext cx="258763" cy="209550"/>
            </a:xfrm>
            <a:custGeom>
              <a:avLst/>
              <a:gdLst>
                <a:gd name="T0" fmla="*/ 328 w 813"/>
                <a:gd name="T1" fmla="*/ 205 h 662"/>
                <a:gd name="T2" fmla="*/ 332 w 813"/>
                <a:gd name="T3" fmla="*/ 196 h 662"/>
                <a:gd name="T4" fmla="*/ 482 w 813"/>
                <a:gd name="T5" fmla="*/ 29 h 662"/>
                <a:gd name="T6" fmla="*/ 482 w 813"/>
                <a:gd name="T7" fmla="*/ 201 h 662"/>
                <a:gd name="T8" fmla="*/ 610 w 813"/>
                <a:gd name="T9" fmla="*/ 361 h 662"/>
                <a:gd name="T10" fmla="*/ 809 w 813"/>
                <a:gd name="T11" fmla="*/ 562 h 662"/>
                <a:gd name="T12" fmla="*/ 653 w 813"/>
                <a:gd name="T13" fmla="*/ 367 h 662"/>
                <a:gd name="T14" fmla="*/ 511 w 813"/>
                <a:gd name="T15" fmla="*/ 191 h 662"/>
                <a:gd name="T16" fmla="*/ 542 w 813"/>
                <a:gd name="T17" fmla="*/ 29 h 662"/>
                <a:gd name="T18" fmla="*/ 553 w 813"/>
                <a:gd name="T19" fmla="*/ 26 h 662"/>
                <a:gd name="T20" fmla="*/ 558 w 813"/>
                <a:gd name="T21" fmla="*/ 15 h 662"/>
                <a:gd name="T22" fmla="*/ 553 w 813"/>
                <a:gd name="T23" fmla="*/ 5 h 662"/>
                <a:gd name="T24" fmla="*/ 542 w 813"/>
                <a:gd name="T25" fmla="*/ 0 h 662"/>
                <a:gd name="T26" fmla="*/ 316 w 813"/>
                <a:gd name="T27" fmla="*/ 0 h 662"/>
                <a:gd name="T28" fmla="*/ 265 w 813"/>
                <a:gd name="T29" fmla="*/ 1 h 662"/>
                <a:gd name="T30" fmla="*/ 258 w 813"/>
                <a:gd name="T31" fmla="*/ 9 h 662"/>
                <a:gd name="T32" fmla="*/ 258 w 813"/>
                <a:gd name="T33" fmla="*/ 21 h 662"/>
                <a:gd name="T34" fmla="*/ 265 w 813"/>
                <a:gd name="T35" fmla="*/ 29 h 662"/>
                <a:gd name="T36" fmla="*/ 301 w 813"/>
                <a:gd name="T37" fmla="*/ 29 h 662"/>
                <a:gd name="T38" fmla="*/ 161 w 813"/>
                <a:gd name="T39" fmla="*/ 367 h 662"/>
                <a:gd name="T40" fmla="*/ 161 w 813"/>
                <a:gd name="T41" fmla="*/ 367 h 662"/>
                <a:gd name="T42" fmla="*/ 1 w 813"/>
                <a:gd name="T43" fmla="*/ 567 h 662"/>
                <a:gd name="T44" fmla="*/ 1 w 813"/>
                <a:gd name="T45" fmla="*/ 581 h 662"/>
                <a:gd name="T46" fmla="*/ 5 w 813"/>
                <a:gd name="T47" fmla="*/ 598 h 662"/>
                <a:gd name="T48" fmla="*/ 11 w 813"/>
                <a:gd name="T49" fmla="*/ 615 h 662"/>
                <a:gd name="T50" fmla="*/ 21 w 813"/>
                <a:gd name="T51" fmla="*/ 629 h 662"/>
                <a:gd name="T52" fmla="*/ 33 w 813"/>
                <a:gd name="T53" fmla="*/ 641 h 662"/>
                <a:gd name="T54" fmla="*/ 48 w 813"/>
                <a:gd name="T55" fmla="*/ 651 h 662"/>
                <a:gd name="T56" fmla="*/ 65 w 813"/>
                <a:gd name="T57" fmla="*/ 657 h 662"/>
                <a:gd name="T58" fmla="*/ 82 w 813"/>
                <a:gd name="T59" fmla="*/ 661 h 662"/>
                <a:gd name="T60" fmla="*/ 723 w 813"/>
                <a:gd name="T61" fmla="*/ 662 h 662"/>
                <a:gd name="T62" fmla="*/ 741 w 813"/>
                <a:gd name="T63" fmla="*/ 659 h 662"/>
                <a:gd name="T64" fmla="*/ 758 w 813"/>
                <a:gd name="T65" fmla="*/ 655 h 662"/>
                <a:gd name="T66" fmla="*/ 774 w 813"/>
                <a:gd name="T67" fmla="*/ 646 h 662"/>
                <a:gd name="T68" fmla="*/ 787 w 813"/>
                <a:gd name="T69" fmla="*/ 635 h 662"/>
                <a:gd name="T70" fmla="*/ 798 w 813"/>
                <a:gd name="T71" fmla="*/ 622 h 662"/>
                <a:gd name="T72" fmla="*/ 805 w 813"/>
                <a:gd name="T73" fmla="*/ 607 h 662"/>
                <a:gd name="T74" fmla="*/ 811 w 813"/>
                <a:gd name="T75" fmla="*/ 590 h 662"/>
                <a:gd name="T76" fmla="*/ 813 w 813"/>
                <a:gd name="T77" fmla="*/ 571 h 662"/>
                <a:gd name="T78" fmla="*/ 809 w 813"/>
                <a:gd name="T79" fmla="*/ 5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13" h="662">
                  <a:moveTo>
                    <a:pt x="203" y="361"/>
                  </a:moveTo>
                  <a:lnTo>
                    <a:pt x="328" y="205"/>
                  </a:lnTo>
                  <a:lnTo>
                    <a:pt x="331" y="201"/>
                  </a:lnTo>
                  <a:lnTo>
                    <a:pt x="332" y="196"/>
                  </a:lnTo>
                  <a:lnTo>
                    <a:pt x="332" y="29"/>
                  </a:lnTo>
                  <a:lnTo>
                    <a:pt x="482" y="29"/>
                  </a:lnTo>
                  <a:lnTo>
                    <a:pt x="482" y="196"/>
                  </a:lnTo>
                  <a:lnTo>
                    <a:pt x="482" y="201"/>
                  </a:lnTo>
                  <a:lnTo>
                    <a:pt x="485" y="205"/>
                  </a:lnTo>
                  <a:lnTo>
                    <a:pt x="610" y="361"/>
                  </a:lnTo>
                  <a:lnTo>
                    <a:pt x="203" y="361"/>
                  </a:lnTo>
                  <a:close/>
                  <a:moveTo>
                    <a:pt x="809" y="562"/>
                  </a:moveTo>
                  <a:lnTo>
                    <a:pt x="653" y="367"/>
                  </a:lnTo>
                  <a:lnTo>
                    <a:pt x="653" y="367"/>
                  </a:lnTo>
                  <a:lnTo>
                    <a:pt x="653" y="367"/>
                  </a:lnTo>
                  <a:lnTo>
                    <a:pt x="511" y="191"/>
                  </a:lnTo>
                  <a:lnTo>
                    <a:pt x="511" y="29"/>
                  </a:lnTo>
                  <a:lnTo>
                    <a:pt x="542" y="29"/>
                  </a:lnTo>
                  <a:lnTo>
                    <a:pt x="548" y="29"/>
                  </a:lnTo>
                  <a:lnTo>
                    <a:pt x="553" y="26"/>
                  </a:lnTo>
                  <a:lnTo>
                    <a:pt x="556" y="21"/>
                  </a:lnTo>
                  <a:lnTo>
                    <a:pt x="558" y="15"/>
                  </a:lnTo>
                  <a:lnTo>
                    <a:pt x="556" y="9"/>
                  </a:lnTo>
                  <a:lnTo>
                    <a:pt x="553" y="5"/>
                  </a:lnTo>
                  <a:lnTo>
                    <a:pt x="548" y="1"/>
                  </a:lnTo>
                  <a:lnTo>
                    <a:pt x="542" y="0"/>
                  </a:lnTo>
                  <a:lnTo>
                    <a:pt x="497" y="0"/>
                  </a:lnTo>
                  <a:lnTo>
                    <a:pt x="316" y="0"/>
                  </a:lnTo>
                  <a:lnTo>
                    <a:pt x="271" y="0"/>
                  </a:lnTo>
                  <a:lnTo>
                    <a:pt x="265" y="1"/>
                  </a:lnTo>
                  <a:lnTo>
                    <a:pt x="261" y="5"/>
                  </a:lnTo>
                  <a:lnTo>
                    <a:pt x="258" y="9"/>
                  </a:lnTo>
                  <a:lnTo>
                    <a:pt x="256" y="15"/>
                  </a:lnTo>
                  <a:lnTo>
                    <a:pt x="258" y="21"/>
                  </a:lnTo>
                  <a:lnTo>
                    <a:pt x="261" y="26"/>
                  </a:lnTo>
                  <a:lnTo>
                    <a:pt x="265" y="29"/>
                  </a:lnTo>
                  <a:lnTo>
                    <a:pt x="271" y="29"/>
                  </a:lnTo>
                  <a:lnTo>
                    <a:pt x="301" y="29"/>
                  </a:lnTo>
                  <a:lnTo>
                    <a:pt x="301" y="191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161" y="367"/>
                  </a:lnTo>
                  <a:lnTo>
                    <a:pt x="4" y="562"/>
                  </a:lnTo>
                  <a:lnTo>
                    <a:pt x="1" y="567"/>
                  </a:lnTo>
                  <a:lnTo>
                    <a:pt x="0" y="571"/>
                  </a:lnTo>
                  <a:lnTo>
                    <a:pt x="1" y="581"/>
                  </a:lnTo>
                  <a:lnTo>
                    <a:pt x="3" y="589"/>
                  </a:lnTo>
                  <a:lnTo>
                    <a:pt x="5" y="598"/>
                  </a:lnTo>
                  <a:lnTo>
                    <a:pt x="8" y="606"/>
                  </a:lnTo>
                  <a:lnTo>
                    <a:pt x="11" y="615"/>
                  </a:lnTo>
                  <a:lnTo>
                    <a:pt x="16" y="622"/>
                  </a:lnTo>
                  <a:lnTo>
                    <a:pt x="21" y="629"/>
                  </a:lnTo>
                  <a:lnTo>
                    <a:pt x="27" y="635"/>
                  </a:lnTo>
                  <a:lnTo>
                    <a:pt x="33" y="641"/>
                  </a:lnTo>
                  <a:lnTo>
                    <a:pt x="40" y="646"/>
                  </a:lnTo>
                  <a:lnTo>
                    <a:pt x="48" y="651"/>
                  </a:lnTo>
                  <a:lnTo>
                    <a:pt x="56" y="655"/>
                  </a:lnTo>
                  <a:lnTo>
                    <a:pt x="65" y="657"/>
                  </a:lnTo>
                  <a:lnTo>
                    <a:pt x="73" y="659"/>
                  </a:lnTo>
                  <a:lnTo>
                    <a:pt x="82" y="661"/>
                  </a:lnTo>
                  <a:lnTo>
                    <a:pt x="91" y="662"/>
                  </a:lnTo>
                  <a:lnTo>
                    <a:pt x="723" y="662"/>
                  </a:lnTo>
                  <a:lnTo>
                    <a:pt x="732" y="661"/>
                  </a:lnTo>
                  <a:lnTo>
                    <a:pt x="741" y="659"/>
                  </a:lnTo>
                  <a:lnTo>
                    <a:pt x="749" y="657"/>
                  </a:lnTo>
                  <a:lnTo>
                    <a:pt x="758" y="655"/>
                  </a:lnTo>
                  <a:lnTo>
                    <a:pt x="766" y="651"/>
                  </a:lnTo>
                  <a:lnTo>
                    <a:pt x="774" y="646"/>
                  </a:lnTo>
                  <a:lnTo>
                    <a:pt x="780" y="641"/>
                  </a:lnTo>
                  <a:lnTo>
                    <a:pt x="787" y="635"/>
                  </a:lnTo>
                  <a:lnTo>
                    <a:pt x="792" y="629"/>
                  </a:lnTo>
                  <a:lnTo>
                    <a:pt x="798" y="622"/>
                  </a:lnTo>
                  <a:lnTo>
                    <a:pt x="802" y="615"/>
                  </a:lnTo>
                  <a:lnTo>
                    <a:pt x="805" y="607"/>
                  </a:lnTo>
                  <a:lnTo>
                    <a:pt x="809" y="599"/>
                  </a:lnTo>
                  <a:lnTo>
                    <a:pt x="811" y="590"/>
                  </a:lnTo>
                  <a:lnTo>
                    <a:pt x="813" y="581"/>
                  </a:lnTo>
                  <a:lnTo>
                    <a:pt x="813" y="571"/>
                  </a:lnTo>
                  <a:lnTo>
                    <a:pt x="811" y="567"/>
                  </a:lnTo>
                  <a:lnTo>
                    <a:pt x="809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69">
              <a:extLst>
                <a:ext uri="{FF2B5EF4-FFF2-40B4-BE49-F238E27FC236}">
                  <a16:creationId xmlns:a16="http://schemas.microsoft.com/office/drawing/2014/main" id="{AC95A664-972B-F6A4-633E-52A8453CE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75" y="5670550"/>
              <a:ext cx="38100" cy="38100"/>
            </a:xfrm>
            <a:custGeom>
              <a:avLst/>
              <a:gdLst>
                <a:gd name="T0" fmla="*/ 61 w 121"/>
                <a:gd name="T1" fmla="*/ 121 h 121"/>
                <a:gd name="T2" fmla="*/ 73 w 121"/>
                <a:gd name="T3" fmla="*/ 119 h 121"/>
                <a:gd name="T4" fmla="*/ 84 w 121"/>
                <a:gd name="T5" fmla="*/ 116 h 121"/>
                <a:gd name="T6" fmla="*/ 95 w 121"/>
                <a:gd name="T7" fmla="*/ 111 h 121"/>
                <a:gd name="T8" fmla="*/ 104 w 121"/>
                <a:gd name="T9" fmla="*/ 104 h 121"/>
                <a:gd name="T10" fmla="*/ 111 w 121"/>
                <a:gd name="T11" fmla="*/ 94 h 121"/>
                <a:gd name="T12" fmla="*/ 117 w 121"/>
                <a:gd name="T13" fmla="*/ 84 h 121"/>
                <a:gd name="T14" fmla="*/ 119 w 121"/>
                <a:gd name="T15" fmla="*/ 73 h 121"/>
                <a:gd name="T16" fmla="*/ 121 w 121"/>
                <a:gd name="T17" fmla="*/ 61 h 121"/>
                <a:gd name="T18" fmla="*/ 119 w 121"/>
                <a:gd name="T19" fmla="*/ 49 h 121"/>
                <a:gd name="T20" fmla="*/ 117 w 121"/>
                <a:gd name="T21" fmla="*/ 37 h 121"/>
                <a:gd name="T22" fmla="*/ 111 w 121"/>
                <a:gd name="T23" fmla="*/ 27 h 121"/>
                <a:gd name="T24" fmla="*/ 104 w 121"/>
                <a:gd name="T25" fmla="*/ 19 h 121"/>
                <a:gd name="T26" fmla="*/ 95 w 121"/>
                <a:gd name="T27" fmla="*/ 10 h 121"/>
                <a:gd name="T28" fmla="*/ 84 w 121"/>
                <a:gd name="T29" fmla="*/ 5 h 121"/>
                <a:gd name="T30" fmla="*/ 73 w 121"/>
                <a:gd name="T31" fmla="*/ 2 h 121"/>
                <a:gd name="T32" fmla="*/ 61 w 121"/>
                <a:gd name="T33" fmla="*/ 0 h 121"/>
                <a:gd name="T34" fmla="*/ 49 w 121"/>
                <a:gd name="T35" fmla="*/ 2 h 121"/>
                <a:gd name="T36" fmla="*/ 38 w 121"/>
                <a:gd name="T37" fmla="*/ 5 h 121"/>
                <a:gd name="T38" fmla="*/ 27 w 121"/>
                <a:gd name="T39" fmla="*/ 10 h 121"/>
                <a:gd name="T40" fmla="*/ 19 w 121"/>
                <a:gd name="T41" fmla="*/ 19 h 121"/>
                <a:gd name="T42" fmla="*/ 11 w 121"/>
                <a:gd name="T43" fmla="*/ 27 h 121"/>
                <a:gd name="T44" fmla="*/ 5 w 121"/>
                <a:gd name="T45" fmla="*/ 37 h 121"/>
                <a:gd name="T46" fmla="*/ 2 w 121"/>
                <a:gd name="T47" fmla="*/ 49 h 121"/>
                <a:gd name="T48" fmla="*/ 0 w 121"/>
                <a:gd name="T49" fmla="*/ 61 h 121"/>
                <a:gd name="T50" fmla="*/ 2 w 121"/>
                <a:gd name="T51" fmla="*/ 73 h 121"/>
                <a:gd name="T52" fmla="*/ 5 w 121"/>
                <a:gd name="T53" fmla="*/ 84 h 121"/>
                <a:gd name="T54" fmla="*/ 11 w 121"/>
                <a:gd name="T55" fmla="*/ 94 h 121"/>
                <a:gd name="T56" fmla="*/ 19 w 121"/>
                <a:gd name="T57" fmla="*/ 104 h 121"/>
                <a:gd name="T58" fmla="*/ 27 w 121"/>
                <a:gd name="T59" fmla="*/ 111 h 121"/>
                <a:gd name="T60" fmla="*/ 38 w 121"/>
                <a:gd name="T61" fmla="*/ 116 h 121"/>
                <a:gd name="T62" fmla="*/ 49 w 121"/>
                <a:gd name="T63" fmla="*/ 119 h 121"/>
                <a:gd name="T64" fmla="*/ 61 w 121"/>
                <a:gd name="T6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21">
                  <a:moveTo>
                    <a:pt x="61" y="121"/>
                  </a:moveTo>
                  <a:lnTo>
                    <a:pt x="73" y="119"/>
                  </a:lnTo>
                  <a:lnTo>
                    <a:pt x="84" y="116"/>
                  </a:lnTo>
                  <a:lnTo>
                    <a:pt x="95" y="111"/>
                  </a:lnTo>
                  <a:lnTo>
                    <a:pt x="104" y="104"/>
                  </a:lnTo>
                  <a:lnTo>
                    <a:pt x="111" y="94"/>
                  </a:lnTo>
                  <a:lnTo>
                    <a:pt x="117" y="84"/>
                  </a:lnTo>
                  <a:lnTo>
                    <a:pt x="119" y="73"/>
                  </a:lnTo>
                  <a:lnTo>
                    <a:pt x="121" y="61"/>
                  </a:lnTo>
                  <a:lnTo>
                    <a:pt x="119" y="49"/>
                  </a:lnTo>
                  <a:lnTo>
                    <a:pt x="117" y="37"/>
                  </a:lnTo>
                  <a:lnTo>
                    <a:pt x="111" y="27"/>
                  </a:lnTo>
                  <a:lnTo>
                    <a:pt x="104" y="19"/>
                  </a:lnTo>
                  <a:lnTo>
                    <a:pt x="95" y="10"/>
                  </a:lnTo>
                  <a:lnTo>
                    <a:pt x="84" y="5"/>
                  </a:lnTo>
                  <a:lnTo>
                    <a:pt x="73" y="2"/>
                  </a:lnTo>
                  <a:lnTo>
                    <a:pt x="61" y="0"/>
                  </a:lnTo>
                  <a:lnTo>
                    <a:pt x="49" y="2"/>
                  </a:lnTo>
                  <a:lnTo>
                    <a:pt x="38" y="5"/>
                  </a:lnTo>
                  <a:lnTo>
                    <a:pt x="27" y="10"/>
                  </a:lnTo>
                  <a:lnTo>
                    <a:pt x="19" y="19"/>
                  </a:lnTo>
                  <a:lnTo>
                    <a:pt x="11" y="27"/>
                  </a:lnTo>
                  <a:lnTo>
                    <a:pt x="5" y="37"/>
                  </a:lnTo>
                  <a:lnTo>
                    <a:pt x="2" y="49"/>
                  </a:lnTo>
                  <a:lnTo>
                    <a:pt x="0" y="61"/>
                  </a:lnTo>
                  <a:lnTo>
                    <a:pt x="2" y="73"/>
                  </a:lnTo>
                  <a:lnTo>
                    <a:pt x="5" y="84"/>
                  </a:lnTo>
                  <a:lnTo>
                    <a:pt x="11" y="94"/>
                  </a:lnTo>
                  <a:lnTo>
                    <a:pt x="19" y="104"/>
                  </a:lnTo>
                  <a:lnTo>
                    <a:pt x="27" y="111"/>
                  </a:lnTo>
                  <a:lnTo>
                    <a:pt x="38" y="116"/>
                  </a:lnTo>
                  <a:lnTo>
                    <a:pt x="49" y="119"/>
                  </a:lnTo>
                  <a:lnTo>
                    <a:pt x="61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70">
              <a:extLst>
                <a:ext uri="{FF2B5EF4-FFF2-40B4-BE49-F238E27FC236}">
                  <a16:creationId xmlns:a16="http://schemas.microsoft.com/office/drawing/2014/main" id="{33096112-0265-E631-D4AC-BF84DF218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5651500"/>
              <a:ext cx="57150" cy="57150"/>
            </a:xfrm>
            <a:custGeom>
              <a:avLst/>
              <a:gdLst>
                <a:gd name="T0" fmla="*/ 99 w 179"/>
                <a:gd name="T1" fmla="*/ 181 h 181"/>
                <a:gd name="T2" fmla="*/ 116 w 179"/>
                <a:gd name="T3" fmla="*/ 177 h 181"/>
                <a:gd name="T4" fmla="*/ 133 w 179"/>
                <a:gd name="T5" fmla="*/ 170 h 181"/>
                <a:gd name="T6" fmla="*/ 147 w 179"/>
                <a:gd name="T7" fmla="*/ 160 h 181"/>
                <a:gd name="T8" fmla="*/ 159 w 179"/>
                <a:gd name="T9" fmla="*/ 148 h 181"/>
                <a:gd name="T10" fmla="*/ 168 w 179"/>
                <a:gd name="T11" fmla="*/ 133 h 181"/>
                <a:gd name="T12" fmla="*/ 176 w 179"/>
                <a:gd name="T13" fmla="*/ 117 h 181"/>
                <a:gd name="T14" fmla="*/ 179 w 179"/>
                <a:gd name="T15" fmla="*/ 99 h 181"/>
                <a:gd name="T16" fmla="*/ 179 w 179"/>
                <a:gd name="T17" fmla="*/ 81 h 181"/>
                <a:gd name="T18" fmla="*/ 176 w 179"/>
                <a:gd name="T19" fmla="*/ 64 h 181"/>
                <a:gd name="T20" fmla="*/ 168 w 179"/>
                <a:gd name="T21" fmla="*/ 47 h 181"/>
                <a:gd name="T22" fmla="*/ 159 w 179"/>
                <a:gd name="T23" fmla="*/ 34 h 181"/>
                <a:gd name="T24" fmla="*/ 147 w 179"/>
                <a:gd name="T25" fmla="*/ 20 h 181"/>
                <a:gd name="T26" fmla="*/ 133 w 179"/>
                <a:gd name="T27" fmla="*/ 11 h 181"/>
                <a:gd name="T28" fmla="*/ 116 w 179"/>
                <a:gd name="T29" fmla="*/ 4 h 181"/>
                <a:gd name="T30" fmla="*/ 99 w 179"/>
                <a:gd name="T31" fmla="*/ 1 h 181"/>
                <a:gd name="T32" fmla="*/ 81 w 179"/>
                <a:gd name="T33" fmla="*/ 1 h 181"/>
                <a:gd name="T34" fmla="*/ 63 w 179"/>
                <a:gd name="T35" fmla="*/ 4 h 181"/>
                <a:gd name="T36" fmla="*/ 47 w 179"/>
                <a:gd name="T37" fmla="*/ 11 h 181"/>
                <a:gd name="T38" fmla="*/ 33 w 179"/>
                <a:gd name="T39" fmla="*/ 20 h 181"/>
                <a:gd name="T40" fmla="*/ 20 w 179"/>
                <a:gd name="T41" fmla="*/ 34 h 181"/>
                <a:gd name="T42" fmla="*/ 11 w 179"/>
                <a:gd name="T43" fmla="*/ 47 h 181"/>
                <a:gd name="T44" fmla="*/ 3 w 179"/>
                <a:gd name="T45" fmla="*/ 64 h 181"/>
                <a:gd name="T46" fmla="*/ 0 w 179"/>
                <a:gd name="T47" fmla="*/ 81 h 181"/>
                <a:gd name="T48" fmla="*/ 0 w 179"/>
                <a:gd name="T49" fmla="*/ 99 h 181"/>
                <a:gd name="T50" fmla="*/ 3 w 179"/>
                <a:gd name="T51" fmla="*/ 117 h 181"/>
                <a:gd name="T52" fmla="*/ 11 w 179"/>
                <a:gd name="T53" fmla="*/ 133 h 181"/>
                <a:gd name="T54" fmla="*/ 20 w 179"/>
                <a:gd name="T55" fmla="*/ 148 h 181"/>
                <a:gd name="T56" fmla="*/ 33 w 179"/>
                <a:gd name="T57" fmla="*/ 160 h 181"/>
                <a:gd name="T58" fmla="*/ 47 w 179"/>
                <a:gd name="T59" fmla="*/ 170 h 181"/>
                <a:gd name="T60" fmla="*/ 63 w 179"/>
                <a:gd name="T61" fmla="*/ 177 h 181"/>
                <a:gd name="T62" fmla="*/ 81 w 179"/>
                <a:gd name="T6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81">
                  <a:moveTo>
                    <a:pt x="90" y="181"/>
                  </a:moveTo>
                  <a:lnTo>
                    <a:pt x="99" y="181"/>
                  </a:lnTo>
                  <a:lnTo>
                    <a:pt x="108" y="179"/>
                  </a:lnTo>
                  <a:lnTo>
                    <a:pt x="116" y="177"/>
                  </a:lnTo>
                  <a:lnTo>
                    <a:pt x="125" y="173"/>
                  </a:lnTo>
                  <a:lnTo>
                    <a:pt x="133" y="170"/>
                  </a:lnTo>
                  <a:lnTo>
                    <a:pt x="141" y="165"/>
                  </a:lnTo>
                  <a:lnTo>
                    <a:pt x="147" y="160"/>
                  </a:lnTo>
                  <a:lnTo>
                    <a:pt x="154" y="154"/>
                  </a:lnTo>
                  <a:lnTo>
                    <a:pt x="159" y="148"/>
                  </a:lnTo>
                  <a:lnTo>
                    <a:pt x="165" y="140"/>
                  </a:lnTo>
                  <a:lnTo>
                    <a:pt x="168" y="133"/>
                  </a:lnTo>
                  <a:lnTo>
                    <a:pt x="173" y="126"/>
                  </a:lnTo>
                  <a:lnTo>
                    <a:pt x="176" y="117"/>
                  </a:lnTo>
                  <a:lnTo>
                    <a:pt x="178" y="109"/>
                  </a:lnTo>
                  <a:lnTo>
                    <a:pt x="179" y="99"/>
                  </a:lnTo>
                  <a:lnTo>
                    <a:pt x="179" y="91"/>
                  </a:lnTo>
                  <a:lnTo>
                    <a:pt x="179" y="81"/>
                  </a:lnTo>
                  <a:lnTo>
                    <a:pt x="178" y="72"/>
                  </a:lnTo>
                  <a:lnTo>
                    <a:pt x="176" y="64"/>
                  </a:lnTo>
                  <a:lnTo>
                    <a:pt x="173" y="55"/>
                  </a:lnTo>
                  <a:lnTo>
                    <a:pt x="168" y="47"/>
                  </a:lnTo>
                  <a:lnTo>
                    <a:pt x="165" y="40"/>
                  </a:lnTo>
                  <a:lnTo>
                    <a:pt x="159" y="34"/>
                  </a:lnTo>
                  <a:lnTo>
                    <a:pt x="154" y="26"/>
                  </a:lnTo>
                  <a:lnTo>
                    <a:pt x="147" y="20"/>
                  </a:lnTo>
                  <a:lnTo>
                    <a:pt x="141" y="15"/>
                  </a:lnTo>
                  <a:lnTo>
                    <a:pt x="133" y="11"/>
                  </a:lnTo>
                  <a:lnTo>
                    <a:pt x="125" y="7"/>
                  </a:lnTo>
                  <a:lnTo>
                    <a:pt x="116" y="4"/>
                  </a:lnTo>
                  <a:lnTo>
                    <a:pt x="108" y="2"/>
                  </a:lnTo>
                  <a:lnTo>
                    <a:pt x="99" y="1"/>
                  </a:lnTo>
                  <a:lnTo>
                    <a:pt x="90" y="0"/>
                  </a:lnTo>
                  <a:lnTo>
                    <a:pt x="81" y="1"/>
                  </a:lnTo>
                  <a:lnTo>
                    <a:pt x="71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6" y="26"/>
                  </a:lnTo>
                  <a:lnTo>
                    <a:pt x="20" y="34"/>
                  </a:lnTo>
                  <a:lnTo>
                    <a:pt x="16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3" y="64"/>
                  </a:lnTo>
                  <a:lnTo>
                    <a:pt x="1" y="72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9"/>
                  </a:lnTo>
                  <a:lnTo>
                    <a:pt x="3" y="117"/>
                  </a:lnTo>
                  <a:lnTo>
                    <a:pt x="7" y="126"/>
                  </a:lnTo>
                  <a:lnTo>
                    <a:pt x="11" y="133"/>
                  </a:lnTo>
                  <a:lnTo>
                    <a:pt x="16" y="140"/>
                  </a:lnTo>
                  <a:lnTo>
                    <a:pt x="20" y="148"/>
                  </a:lnTo>
                  <a:lnTo>
                    <a:pt x="26" y="154"/>
                  </a:lnTo>
                  <a:lnTo>
                    <a:pt x="33" y="160"/>
                  </a:lnTo>
                  <a:lnTo>
                    <a:pt x="40" y="165"/>
                  </a:lnTo>
                  <a:lnTo>
                    <a:pt x="47" y="170"/>
                  </a:lnTo>
                  <a:lnTo>
                    <a:pt x="54" y="173"/>
                  </a:lnTo>
                  <a:lnTo>
                    <a:pt x="63" y="177"/>
                  </a:lnTo>
                  <a:lnTo>
                    <a:pt x="71" y="179"/>
                  </a:lnTo>
                  <a:lnTo>
                    <a:pt x="81" y="181"/>
                  </a:lnTo>
                  <a:lnTo>
                    <a:pt x="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71">
              <a:extLst>
                <a:ext uri="{FF2B5EF4-FFF2-40B4-BE49-F238E27FC236}">
                  <a16:creationId xmlns:a16="http://schemas.microsoft.com/office/drawing/2014/main" id="{86F10CA8-79E2-BBD4-8EA5-FDD51720C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675" y="5680075"/>
              <a:ext cx="28575" cy="28575"/>
            </a:xfrm>
            <a:custGeom>
              <a:avLst/>
              <a:gdLst>
                <a:gd name="T0" fmla="*/ 45 w 90"/>
                <a:gd name="T1" fmla="*/ 90 h 90"/>
                <a:gd name="T2" fmla="*/ 54 w 90"/>
                <a:gd name="T3" fmla="*/ 88 h 90"/>
                <a:gd name="T4" fmla="*/ 62 w 90"/>
                <a:gd name="T5" fmla="*/ 86 h 90"/>
                <a:gd name="T6" fmla="*/ 71 w 90"/>
                <a:gd name="T7" fmla="*/ 82 h 90"/>
                <a:gd name="T8" fmla="*/ 77 w 90"/>
                <a:gd name="T9" fmla="*/ 76 h 90"/>
                <a:gd name="T10" fmla="*/ 83 w 90"/>
                <a:gd name="T11" fmla="*/ 70 h 90"/>
                <a:gd name="T12" fmla="*/ 87 w 90"/>
                <a:gd name="T13" fmla="*/ 63 h 90"/>
                <a:gd name="T14" fmla="*/ 89 w 90"/>
                <a:gd name="T15" fmla="*/ 54 h 90"/>
                <a:gd name="T16" fmla="*/ 90 w 90"/>
                <a:gd name="T17" fmla="*/ 45 h 90"/>
                <a:gd name="T18" fmla="*/ 89 w 90"/>
                <a:gd name="T19" fmla="*/ 36 h 90"/>
                <a:gd name="T20" fmla="*/ 87 w 90"/>
                <a:gd name="T21" fmla="*/ 28 h 90"/>
                <a:gd name="T22" fmla="*/ 83 w 90"/>
                <a:gd name="T23" fmla="*/ 19 h 90"/>
                <a:gd name="T24" fmla="*/ 77 w 90"/>
                <a:gd name="T25" fmla="*/ 13 h 90"/>
                <a:gd name="T26" fmla="*/ 71 w 90"/>
                <a:gd name="T27" fmla="*/ 7 h 90"/>
                <a:gd name="T28" fmla="*/ 62 w 90"/>
                <a:gd name="T29" fmla="*/ 3 h 90"/>
                <a:gd name="T30" fmla="*/ 54 w 90"/>
                <a:gd name="T31" fmla="*/ 1 h 90"/>
                <a:gd name="T32" fmla="*/ 45 w 90"/>
                <a:gd name="T33" fmla="*/ 0 h 90"/>
                <a:gd name="T34" fmla="*/ 36 w 90"/>
                <a:gd name="T35" fmla="*/ 1 h 90"/>
                <a:gd name="T36" fmla="*/ 28 w 90"/>
                <a:gd name="T37" fmla="*/ 3 h 90"/>
                <a:gd name="T38" fmla="*/ 20 w 90"/>
                <a:gd name="T39" fmla="*/ 7 h 90"/>
                <a:gd name="T40" fmla="*/ 14 w 90"/>
                <a:gd name="T41" fmla="*/ 13 h 90"/>
                <a:gd name="T42" fmla="*/ 8 w 90"/>
                <a:gd name="T43" fmla="*/ 19 h 90"/>
                <a:gd name="T44" fmla="*/ 4 w 90"/>
                <a:gd name="T45" fmla="*/ 28 h 90"/>
                <a:gd name="T46" fmla="*/ 2 w 90"/>
                <a:gd name="T47" fmla="*/ 36 h 90"/>
                <a:gd name="T48" fmla="*/ 0 w 90"/>
                <a:gd name="T49" fmla="*/ 45 h 90"/>
                <a:gd name="T50" fmla="*/ 2 w 90"/>
                <a:gd name="T51" fmla="*/ 54 h 90"/>
                <a:gd name="T52" fmla="*/ 4 w 90"/>
                <a:gd name="T53" fmla="*/ 63 h 90"/>
                <a:gd name="T54" fmla="*/ 8 w 90"/>
                <a:gd name="T55" fmla="*/ 70 h 90"/>
                <a:gd name="T56" fmla="*/ 14 w 90"/>
                <a:gd name="T57" fmla="*/ 76 h 90"/>
                <a:gd name="T58" fmla="*/ 20 w 90"/>
                <a:gd name="T59" fmla="*/ 82 h 90"/>
                <a:gd name="T60" fmla="*/ 28 w 90"/>
                <a:gd name="T61" fmla="*/ 86 h 90"/>
                <a:gd name="T62" fmla="*/ 36 w 90"/>
                <a:gd name="T63" fmla="*/ 88 h 90"/>
                <a:gd name="T64" fmla="*/ 45 w 90"/>
                <a:gd name="T6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lnTo>
                    <a:pt x="54" y="88"/>
                  </a:lnTo>
                  <a:lnTo>
                    <a:pt x="62" y="86"/>
                  </a:lnTo>
                  <a:lnTo>
                    <a:pt x="71" y="82"/>
                  </a:lnTo>
                  <a:lnTo>
                    <a:pt x="77" y="76"/>
                  </a:lnTo>
                  <a:lnTo>
                    <a:pt x="83" y="70"/>
                  </a:lnTo>
                  <a:lnTo>
                    <a:pt x="87" y="63"/>
                  </a:lnTo>
                  <a:lnTo>
                    <a:pt x="89" y="54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19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8" y="19"/>
                  </a:lnTo>
                  <a:lnTo>
                    <a:pt x="4" y="28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2" y="54"/>
                  </a:lnTo>
                  <a:lnTo>
                    <a:pt x="4" y="63"/>
                  </a:lnTo>
                  <a:lnTo>
                    <a:pt x="8" y="70"/>
                  </a:lnTo>
                  <a:lnTo>
                    <a:pt x="14" y="76"/>
                  </a:lnTo>
                  <a:lnTo>
                    <a:pt x="20" y="82"/>
                  </a:lnTo>
                  <a:lnTo>
                    <a:pt x="28" y="86"/>
                  </a:lnTo>
                  <a:lnTo>
                    <a:pt x="36" y="88"/>
                  </a:lnTo>
                  <a:lnTo>
                    <a:pt x="4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C12F739-C992-E57F-8515-08A5B8B17354}"/>
              </a:ext>
            </a:extLst>
          </p:cNvPr>
          <p:cNvSpPr txBox="1">
            <a:spLocks/>
          </p:cNvSpPr>
          <p:nvPr/>
        </p:nvSpPr>
        <p:spPr>
          <a:xfrm>
            <a:off x="5271049" y="365125"/>
            <a:ext cx="1669143" cy="6096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1045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E0762-CEE3-2258-8368-55F99DCFE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610FB9D-729C-34C4-CD37-02C93B62AA1C}"/>
              </a:ext>
            </a:extLst>
          </p:cNvPr>
          <p:cNvSpPr/>
          <p:nvPr/>
        </p:nvSpPr>
        <p:spPr>
          <a:xfrm>
            <a:off x="6911712" y="1470120"/>
            <a:ext cx="3009347" cy="2345634"/>
          </a:xfrm>
          <a:prstGeom prst="round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9C078-A6E9-EF47-E5D8-21291C28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768573-4704-3F90-4A04-705094B4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C0590-2034-43B0-7DAA-D2F90E7C411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96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EDC9AC-C6D0-934C-197B-518176260794}"/>
              </a:ext>
            </a:extLst>
          </p:cNvPr>
          <p:cNvSpPr/>
          <p:nvPr/>
        </p:nvSpPr>
        <p:spPr>
          <a:xfrm>
            <a:off x="2270941" y="1470120"/>
            <a:ext cx="3009347" cy="2345634"/>
          </a:xfrm>
          <a:prstGeom prst="round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744B9-B150-BB39-4459-A9F6C3F834D5}"/>
              </a:ext>
            </a:extLst>
          </p:cNvPr>
          <p:cNvSpPr txBox="1"/>
          <p:nvPr/>
        </p:nvSpPr>
        <p:spPr>
          <a:xfrm>
            <a:off x="2311801" y="2571031"/>
            <a:ext cx="2928731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To identify and categorize customers into distinct segments based on their transactional behavior (Recency, Frequency, and Monetary Value).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6D1688-1332-D647-E89B-418B7E2A0015}"/>
              </a:ext>
            </a:extLst>
          </p:cNvPr>
          <p:cNvGrpSpPr/>
          <p:nvPr/>
        </p:nvGrpSpPr>
        <p:grpSpPr>
          <a:xfrm>
            <a:off x="3378736" y="1738476"/>
            <a:ext cx="794860" cy="695862"/>
            <a:chOff x="9312275" y="5386388"/>
            <a:chExt cx="285750" cy="249238"/>
          </a:xfrm>
          <a:solidFill>
            <a:schemeClr val="accent4"/>
          </a:solidFill>
        </p:grpSpPr>
        <p:sp>
          <p:nvSpPr>
            <p:cNvPr id="53" name="Freeform 3445">
              <a:extLst>
                <a:ext uri="{FF2B5EF4-FFF2-40B4-BE49-F238E27FC236}">
                  <a16:creationId xmlns:a16="http://schemas.microsoft.com/office/drawing/2014/main" id="{5B2025B2-7BF0-349C-F1CC-9C184E7EF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446">
              <a:extLst>
                <a:ext uri="{FF2B5EF4-FFF2-40B4-BE49-F238E27FC236}">
                  <a16:creationId xmlns:a16="http://schemas.microsoft.com/office/drawing/2014/main" id="{84DA2999-2877-D905-A9B3-81893466A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20E1573-E6A9-ED6C-0457-6F0F236D363A}"/>
              </a:ext>
            </a:extLst>
          </p:cNvPr>
          <p:cNvSpPr txBox="1"/>
          <p:nvPr/>
        </p:nvSpPr>
        <p:spPr>
          <a:xfrm>
            <a:off x="6921651" y="2571031"/>
            <a:ext cx="2928731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Analyze Customer Lifetime Value (CLV) and Revenue Growth by identifying and focusing resources on the most profitable customer segments.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BC5163C-1DAD-D6F0-F492-6C6943F17D2B}"/>
              </a:ext>
            </a:extLst>
          </p:cNvPr>
          <p:cNvGrpSpPr/>
          <p:nvPr/>
        </p:nvGrpSpPr>
        <p:grpSpPr>
          <a:xfrm>
            <a:off x="8077198" y="1757362"/>
            <a:ext cx="716766" cy="646164"/>
            <a:chOff x="4319588" y="2492375"/>
            <a:chExt cx="287338" cy="287338"/>
          </a:xfrm>
          <a:solidFill>
            <a:schemeClr val="accent4"/>
          </a:solidFill>
        </p:grpSpPr>
        <p:sp>
          <p:nvSpPr>
            <p:cNvPr id="59" name="Freeform 372">
              <a:extLst>
                <a:ext uri="{FF2B5EF4-FFF2-40B4-BE49-F238E27FC236}">
                  <a16:creationId xmlns:a16="http://schemas.microsoft.com/office/drawing/2014/main" id="{5171E9DB-629A-7B45-C3F6-D2F705201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73">
              <a:extLst>
                <a:ext uri="{FF2B5EF4-FFF2-40B4-BE49-F238E27FC236}">
                  <a16:creationId xmlns:a16="http://schemas.microsoft.com/office/drawing/2014/main" id="{C25CC259-7A4E-3349-C045-7F850DCD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9835CB-E44A-EAAF-BCC8-BEDA17A39A93}"/>
              </a:ext>
            </a:extLst>
          </p:cNvPr>
          <p:cNvSpPr/>
          <p:nvPr/>
        </p:nvSpPr>
        <p:spPr>
          <a:xfrm>
            <a:off x="4591326" y="4375716"/>
            <a:ext cx="3009347" cy="2345634"/>
          </a:xfrm>
          <a:prstGeom prst="round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313811-35DE-30B6-78C1-C05D20A93B41}"/>
              </a:ext>
            </a:extLst>
          </p:cNvPr>
          <p:cNvSpPr txBox="1"/>
          <p:nvPr/>
        </p:nvSpPr>
        <p:spPr>
          <a:xfrm>
            <a:off x="4779672" y="5742547"/>
            <a:ext cx="2632655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Suggest the Actionable Strategy to the most profitable customer segments. 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999582D-3F64-10F7-9740-8F69B1B407DD}"/>
              </a:ext>
            </a:extLst>
          </p:cNvPr>
          <p:cNvGrpSpPr/>
          <p:nvPr/>
        </p:nvGrpSpPr>
        <p:grpSpPr>
          <a:xfrm>
            <a:off x="5760084" y="4763744"/>
            <a:ext cx="671831" cy="646331"/>
            <a:chOff x="3741701" y="1930400"/>
            <a:chExt cx="285750" cy="276225"/>
          </a:xfrm>
          <a:solidFill>
            <a:schemeClr val="accent4"/>
          </a:solidFill>
        </p:grpSpPr>
        <p:sp>
          <p:nvSpPr>
            <p:cNvPr id="67" name="Freeform 3129">
              <a:extLst>
                <a:ext uri="{FF2B5EF4-FFF2-40B4-BE49-F238E27FC236}">
                  <a16:creationId xmlns:a16="http://schemas.microsoft.com/office/drawing/2014/main" id="{6199FD2E-FA74-051C-D598-18A84AF8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2063750"/>
              <a:ext cx="285750" cy="142875"/>
            </a:xfrm>
            <a:custGeom>
              <a:avLst/>
              <a:gdLst>
                <a:gd name="T0" fmla="*/ 706 w 718"/>
                <a:gd name="T1" fmla="*/ 0 h 359"/>
                <a:gd name="T2" fmla="*/ 247 w 718"/>
                <a:gd name="T3" fmla="*/ 0 h 359"/>
                <a:gd name="T4" fmla="*/ 138 w 718"/>
                <a:gd name="T5" fmla="*/ 81 h 359"/>
                <a:gd name="T6" fmla="*/ 135 w 718"/>
                <a:gd name="T7" fmla="*/ 83 h 359"/>
                <a:gd name="T8" fmla="*/ 130 w 718"/>
                <a:gd name="T9" fmla="*/ 83 h 359"/>
                <a:gd name="T10" fmla="*/ 128 w 718"/>
                <a:gd name="T11" fmla="*/ 83 h 359"/>
                <a:gd name="T12" fmla="*/ 126 w 718"/>
                <a:gd name="T13" fmla="*/ 82 h 359"/>
                <a:gd name="T14" fmla="*/ 123 w 718"/>
                <a:gd name="T15" fmla="*/ 80 h 359"/>
                <a:gd name="T16" fmla="*/ 121 w 718"/>
                <a:gd name="T17" fmla="*/ 77 h 359"/>
                <a:gd name="T18" fmla="*/ 120 w 718"/>
                <a:gd name="T19" fmla="*/ 75 h 359"/>
                <a:gd name="T20" fmla="*/ 118 w 718"/>
                <a:gd name="T21" fmla="*/ 71 h 359"/>
                <a:gd name="T22" fmla="*/ 118 w 718"/>
                <a:gd name="T23" fmla="*/ 0 h 359"/>
                <a:gd name="T24" fmla="*/ 11 w 718"/>
                <a:gd name="T25" fmla="*/ 0 h 359"/>
                <a:gd name="T26" fmla="*/ 7 w 718"/>
                <a:gd name="T27" fmla="*/ 0 h 359"/>
                <a:gd name="T28" fmla="*/ 3 w 718"/>
                <a:gd name="T29" fmla="*/ 3 h 359"/>
                <a:gd name="T30" fmla="*/ 0 w 718"/>
                <a:gd name="T31" fmla="*/ 7 h 359"/>
                <a:gd name="T32" fmla="*/ 0 w 718"/>
                <a:gd name="T33" fmla="*/ 12 h 359"/>
                <a:gd name="T34" fmla="*/ 0 w 718"/>
                <a:gd name="T35" fmla="*/ 227 h 359"/>
                <a:gd name="T36" fmla="*/ 0 w 718"/>
                <a:gd name="T37" fmla="*/ 232 h 359"/>
                <a:gd name="T38" fmla="*/ 3 w 718"/>
                <a:gd name="T39" fmla="*/ 235 h 359"/>
                <a:gd name="T40" fmla="*/ 7 w 718"/>
                <a:gd name="T41" fmla="*/ 238 h 359"/>
                <a:gd name="T42" fmla="*/ 11 w 718"/>
                <a:gd name="T43" fmla="*/ 239 h 359"/>
                <a:gd name="T44" fmla="*/ 425 w 718"/>
                <a:gd name="T45" fmla="*/ 239 h 359"/>
                <a:gd name="T46" fmla="*/ 554 w 718"/>
                <a:gd name="T47" fmla="*/ 356 h 359"/>
                <a:gd name="T48" fmla="*/ 557 w 718"/>
                <a:gd name="T49" fmla="*/ 358 h 359"/>
                <a:gd name="T50" fmla="*/ 562 w 718"/>
                <a:gd name="T51" fmla="*/ 359 h 359"/>
                <a:gd name="T52" fmla="*/ 565 w 718"/>
                <a:gd name="T53" fmla="*/ 359 h 359"/>
                <a:gd name="T54" fmla="*/ 567 w 718"/>
                <a:gd name="T55" fmla="*/ 358 h 359"/>
                <a:gd name="T56" fmla="*/ 569 w 718"/>
                <a:gd name="T57" fmla="*/ 356 h 359"/>
                <a:gd name="T58" fmla="*/ 572 w 718"/>
                <a:gd name="T59" fmla="*/ 353 h 359"/>
                <a:gd name="T60" fmla="*/ 573 w 718"/>
                <a:gd name="T61" fmla="*/ 351 h 359"/>
                <a:gd name="T62" fmla="*/ 574 w 718"/>
                <a:gd name="T63" fmla="*/ 347 h 359"/>
                <a:gd name="T64" fmla="*/ 574 w 718"/>
                <a:gd name="T65" fmla="*/ 239 h 359"/>
                <a:gd name="T66" fmla="*/ 706 w 718"/>
                <a:gd name="T67" fmla="*/ 239 h 359"/>
                <a:gd name="T68" fmla="*/ 711 w 718"/>
                <a:gd name="T69" fmla="*/ 238 h 359"/>
                <a:gd name="T70" fmla="*/ 714 w 718"/>
                <a:gd name="T71" fmla="*/ 235 h 359"/>
                <a:gd name="T72" fmla="*/ 717 w 718"/>
                <a:gd name="T73" fmla="*/ 232 h 359"/>
                <a:gd name="T74" fmla="*/ 718 w 718"/>
                <a:gd name="T75" fmla="*/ 227 h 359"/>
                <a:gd name="T76" fmla="*/ 718 w 718"/>
                <a:gd name="T77" fmla="*/ 12 h 359"/>
                <a:gd name="T78" fmla="*/ 717 w 718"/>
                <a:gd name="T79" fmla="*/ 7 h 359"/>
                <a:gd name="T80" fmla="*/ 714 w 718"/>
                <a:gd name="T81" fmla="*/ 3 h 359"/>
                <a:gd name="T82" fmla="*/ 711 w 718"/>
                <a:gd name="T83" fmla="*/ 0 h 359"/>
                <a:gd name="T84" fmla="*/ 706 w 718"/>
                <a:gd name="T8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8" h="359">
                  <a:moveTo>
                    <a:pt x="706" y="0"/>
                  </a:moveTo>
                  <a:lnTo>
                    <a:pt x="247" y="0"/>
                  </a:lnTo>
                  <a:lnTo>
                    <a:pt x="138" y="81"/>
                  </a:lnTo>
                  <a:lnTo>
                    <a:pt x="135" y="83"/>
                  </a:lnTo>
                  <a:lnTo>
                    <a:pt x="130" y="83"/>
                  </a:lnTo>
                  <a:lnTo>
                    <a:pt x="128" y="83"/>
                  </a:lnTo>
                  <a:lnTo>
                    <a:pt x="126" y="82"/>
                  </a:lnTo>
                  <a:lnTo>
                    <a:pt x="123" y="80"/>
                  </a:lnTo>
                  <a:lnTo>
                    <a:pt x="121" y="77"/>
                  </a:lnTo>
                  <a:lnTo>
                    <a:pt x="120" y="75"/>
                  </a:lnTo>
                  <a:lnTo>
                    <a:pt x="118" y="71"/>
                  </a:lnTo>
                  <a:lnTo>
                    <a:pt x="118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2"/>
                  </a:lnTo>
                  <a:lnTo>
                    <a:pt x="0" y="227"/>
                  </a:lnTo>
                  <a:lnTo>
                    <a:pt x="0" y="232"/>
                  </a:lnTo>
                  <a:lnTo>
                    <a:pt x="3" y="235"/>
                  </a:lnTo>
                  <a:lnTo>
                    <a:pt x="7" y="238"/>
                  </a:lnTo>
                  <a:lnTo>
                    <a:pt x="11" y="239"/>
                  </a:lnTo>
                  <a:lnTo>
                    <a:pt x="425" y="239"/>
                  </a:lnTo>
                  <a:lnTo>
                    <a:pt x="554" y="356"/>
                  </a:lnTo>
                  <a:lnTo>
                    <a:pt x="557" y="358"/>
                  </a:lnTo>
                  <a:lnTo>
                    <a:pt x="562" y="359"/>
                  </a:lnTo>
                  <a:lnTo>
                    <a:pt x="565" y="359"/>
                  </a:lnTo>
                  <a:lnTo>
                    <a:pt x="567" y="358"/>
                  </a:lnTo>
                  <a:lnTo>
                    <a:pt x="569" y="356"/>
                  </a:lnTo>
                  <a:lnTo>
                    <a:pt x="572" y="353"/>
                  </a:lnTo>
                  <a:lnTo>
                    <a:pt x="573" y="351"/>
                  </a:lnTo>
                  <a:lnTo>
                    <a:pt x="574" y="347"/>
                  </a:lnTo>
                  <a:lnTo>
                    <a:pt x="574" y="239"/>
                  </a:lnTo>
                  <a:lnTo>
                    <a:pt x="706" y="239"/>
                  </a:lnTo>
                  <a:lnTo>
                    <a:pt x="711" y="238"/>
                  </a:lnTo>
                  <a:lnTo>
                    <a:pt x="714" y="235"/>
                  </a:lnTo>
                  <a:lnTo>
                    <a:pt x="717" y="232"/>
                  </a:lnTo>
                  <a:lnTo>
                    <a:pt x="718" y="227"/>
                  </a:lnTo>
                  <a:lnTo>
                    <a:pt x="718" y="12"/>
                  </a:lnTo>
                  <a:lnTo>
                    <a:pt x="717" y="7"/>
                  </a:lnTo>
                  <a:lnTo>
                    <a:pt x="714" y="3"/>
                  </a:lnTo>
                  <a:lnTo>
                    <a:pt x="711" y="0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130">
              <a:extLst>
                <a:ext uri="{FF2B5EF4-FFF2-40B4-BE49-F238E27FC236}">
                  <a16:creationId xmlns:a16="http://schemas.microsoft.com/office/drawing/2014/main" id="{91DFB5E9-9D3F-F37A-199D-2008A32C3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1701" y="1930400"/>
              <a:ext cx="285750" cy="152400"/>
            </a:xfrm>
            <a:custGeom>
              <a:avLst/>
              <a:gdLst>
                <a:gd name="T0" fmla="*/ 706 w 718"/>
                <a:gd name="T1" fmla="*/ 0 h 383"/>
                <a:gd name="T2" fmla="*/ 11 w 718"/>
                <a:gd name="T3" fmla="*/ 0 h 383"/>
                <a:gd name="T4" fmla="*/ 7 w 718"/>
                <a:gd name="T5" fmla="*/ 2 h 383"/>
                <a:gd name="T6" fmla="*/ 3 w 718"/>
                <a:gd name="T7" fmla="*/ 4 h 383"/>
                <a:gd name="T8" fmla="*/ 0 w 718"/>
                <a:gd name="T9" fmla="*/ 8 h 383"/>
                <a:gd name="T10" fmla="*/ 0 w 718"/>
                <a:gd name="T11" fmla="*/ 12 h 383"/>
                <a:gd name="T12" fmla="*/ 0 w 718"/>
                <a:gd name="T13" fmla="*/ 251 h 383"/>
                <a:gd name="T14" fmla="*/ 0 w 718"/>
                <a:gd name="T15" fmla="*/ 256 h 383"/>
                <a:gd name="T16" fmla="*/ 3 w 718"/>
                <a:gd name="T17" fmla="*/ 260 h 383"/>
                <a:gd name="T18" fmla="*/ 7 w 718"/>
                <a:gd name="T19" fmla="*/ 262 h 383"/>
                <a:gd name="T20" fmla="*/ 11 w 718"/>
                <a:gd name="T21" fmla="*/ 263 h 383"/>
                <a:gd name="T22" fmla="*/ 130 w 718"/>
                <a:gd name="T23" fmla="*/ 263 h 383"/>
                <a:gd name="T24" fmla="*/ 142 w 718"/>
                <a:gd name="T25" fmla="*/ 263 h 383"/>
                <a:gd name="T26" fmla="*/ 142 w 718"/>
                <a:gd name="T27" fmla="*/ 275 h 383"/>
                <a:gd name="T28" fmla="*/ 142 w 718"/>
                <a:gd name="T29" fmla="*/ 360 h 383"/>
                <a:gd name="T30" fmla="*/ 142 w 718"/>
                <a:gd name="T31" fmla="*/ 383 h 383"/>
                <a:gd name="T32" fmla="*/ 207 w 718"/>
                <a:gd name="T33" fmla="*/ 336 h 383"/>
                <a:gd name="T34" fmla="*/ 233 w 718"/>
                <a:gd name="T35" fmla="*/ 317 h 383"/>
                <a:gd name="T36" fmla="*/ 299 w 718"/>
                <a:gd name="T37" fmla="*/ 266 h 383"/>
                <a:gd name="T38" fmla="*/ 299 w 718"/>
                <a:gd name="T39" fmla="*/ 266 h 383"/>
                <a:gd name="T40" fmla="*/ 299 w 718"/>
                <a:gd name="T41" fmla="*/ 266 h 383"/>
                <a:gd name="T42" fmla="*/ 303 w 718"/>
                <a:gd name="T43" fmla="*/ 263 h 383"/>
                <a:gd name="T44" fmla="*/ 306 w 718"/>
                <a:gd name="T45" fmla="*/ 263 h 383"/>
                <a:gd name="T46" fmla="*/ 706 w 718"/>
                <a:gd name="T47" fmla="*/ 263 h 383"/>
                <a:gd name="T48" fmla="*/ 711 w 718"/>
                <a:gd name="T49" fmla="*/ 262 h 383"/>
                <a:gd name="T50" fmla="*/ 714 w 718"/>
                <a:gd name="T51" fmla="*/ 260 h 383"/>
                <a:gd name="T52" fmla="*/ 717 w 718"/>
                <a:gd name="T53" fmla="*/ 256 h 383"/>
                <a:gd name="T54" fmla="*/ 718 w 718"/>
                <a:gd name="T55" fmla="*/ 251 h 383"/>
                <a:gd name="T56" fmla="*/ 718 w 718"/>
                <a:gd name="T57" fmla="*/ 12 h 383"/>
                <a:gd name="T58" fmla="*/ 717 w 718"/>
                <a:gd name="T59" fmla="*/ 8 h 383"/>
                <a:gd name="T60" fmla="*/ 714 w 718"/>
                <a:gd name="T61" fmla="*/ 4 h 383"/>
                <a:gd name="T62" fmla="*/ 711 w 718"/>
                <a:gd name="T63" fmla="*/ 2 h 383"/>
                <a:gd name="T64" fmla="*/ 706 w 718"/>
                <a:gd name="T65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8" h="383">
                  <a:moveTo>
                    <a:pt x="706" y="0"/>
                  </a:moveTo>
                  <a:lnTo>
                    <a:pt x="11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251"/>
                  </a:lnTo>
                  <a:lnTo>
                    <a:pt x="0" y="256"/>
                  </a:lnTo>
                  <a:lnTo>
                    <a:pt x="3" y="260"/>
                  </a:lnTo>
                  <a:lnTo>
                    <a:pt x="7" y="262"/>
                  </a:lnTo>
                  <a:lnTo>
                    <a:pt x="11" y="263"/>
                  </a:lnTo>
                  <a:lnTo>
                    <a:pt x="130" y="263"/>
                  </a:lnTo>
                  <a:lnTo>
                    <a:pt x="142" y="263"/>
                  </a:lnTo>
                  <a:lnTo>
                    <a:pt x="142" y="275"/>
                  </a:lnTo>
                  <a:lnTo>
                    <a:pt x="142" y="360"/>
                  </a:lnTo>
                  <a:lnTo>
                    <a:pt x="142" y="383"/>
                  </a:lnTo>
                  <a:lnTo>
                    <a:pt x="207" y="336"/>
                  </a:lnTo>
                  <a:lnTo>
                    <a:pt x="233" y="317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299" y="266"/>
                  </a:lnTo>
                  <a:lnTo>
                    <a:pt x="303" y="263"/>
                  </a:lnTo>
                  <a:lnTo>
                    <a:pt x="306" y="263"/>
                  </a:lnTo>
                  <a:lnTo>
                    <a:pt x="706" y="263"/>
                  </a:lnTo>
                  <a:lnTo>
                    <a:pt x="711" y="262"/>
                  </a:lnTo>
                  <a:lnTo>
                    <a:pt x="714" y="260"/>
                  </a:lnTo>
                  <a:lnTo>
                    <a:pt x="717" y="256"/>
                  </a:lnTo>
                  <a:lnTo>
                    <a:pt x="718" y="251"/>
                  </a:lnTo>
                  <a:lnTo>
                    <a:pt x="718" y="12"/>
                  </a:lnTo>
                  <a:lnTo>
                    <a:pt x="717" y="8"/>
                  </a:lnTo>
                  <a:lnTo>
                    <a:pt x="714" y="4"/>
                  </a:lnTo>
                  <a:lnTo>
                    <a:pt x="711" y="2"/>
                  </a:lnTo>
                  <a:lnTo>
                    <a:pt x="7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9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06FB4-5E39-9CF4-3D56-E6301274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92B12C-649B-E0C6-9A22-0EF28D793BFC}"/>
              </a:ext>
            </a:extLst>
          </p:cNvPr>
          <p:cNvSpPr/>
          <p:nvPr/>
        </p:nvSpPr>
        <p:spPr>
          <a:xfrm>
            <a:off x="0" y="-5951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851C9D1-27F7-843F-76DF-A12D5B59BDFC}"/>
              </a:ext>
            </a:extLst>
          </p:cNvPr>
          <p:cNvSpPr/>
          <p:nvPr/>
        </p:nvSpPr>
        <p:spPr>
          <a:xfrm>
            <a:off x="3489325" y="0"/>
            <a:ext cx="5213350" cy="6858000"/>
          </a:xfrm>
          <a:prstGeom prst="parallelogram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7F4284-583E-1F75-A778-F0CE6DDC9BA8}"/>
              </a:ext>
            </a:extLst>
          </p:cNvPr>
          <p:cNvGrpSpPr/>
          <p:nvPr/>
        </p:nvGrpSpPr>
        <p:grpSpPr>
          <a:xfrm>
            <a:off x="3117850" y="450850"/>
            <a:ext cx="5956300" cy="5956300"/>
            <a:chOff x="3117850" y="450850"/>
            <a:chExt cx="5956300" cy="59563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03CEE56-5546-6FE7-F7EA-30BAEC053690}"/>
                </a:ext>
              </a:extLst>
            </p:cNvPr>
            <p:cNvSpPr/>
            <p:nvPr/>
          </p:nvSpPr>
          <p:spPr>
            <a:xfrm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D50A267-BE79-D6DC-4CB7-0FF14C637239}"/>
                </a:ext>
              </a:extLst>
            </p:cNvPr>
            <p:cNvSpPr/>
            <p:nvPr/>
          </p:nvSpPr>
          <p:spPr>
            <a:xfrm flipV="1">
              <a:off x="3117850" y="450850"/>
              <a:ext cx="5956300" cy="5956300"/>
            </a:xfrm>
            <a:prstGeom prst="arc">
              <a:avLst>
                <a:gd name="adj1" fmla="val 11294463"/>
                <a:gd name="adj2" fmla="val 21113174"/>
              </a:avLst>
            </a:prstGeom>
            <a:noFill/>
            <a:ln w="25400" cap="rnd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37">
            <a:extLst>
              <a:ext uri="{FF2B5EF4-FFF2-40B4-BE49-F238E27FC236}">
                <a16:creationId xmlns:a16="http://schemas.microsoft.com/office/drawing/2014/main" id="{C0F73E8C-F6C0-2100-D2D5-DE33FEBA3361}"/>
              </a:ext>
            </a:extLst>
          </p:cNvPr>
          <p:cNvSpPr txBox="1">
            <a:spLocks/>
          </p:cNvSpPr>
          <p:nvPr/>
        </p:nvSpPr>
        <p:spPr>
          <a:xfrm>
            <a:off x="2951922" y="3118350"/>
            <a:ext cx="6331226" cy="6093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cs typeface="Segoe UI" panose="020B0502040204020203" pitchFamily="34" charset="0"/>
              </a:rPr>
              <a:t>Exploratory 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EC38F8-43D5-56BD-B03A-EAFA5F33E623}"/>
              </a:ext>
            </a:extLst>
          </p:cNvPr>
          <p:cNvSpPr/>
          <p:nvPr/>
        </p:nvSpPr>
        <p:spPr>
          <a:xfrm>
            <a:off x="5734050" y="3860199"/>
            <a:ext cx="7239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3B724-E7F9-7D72-3BF9-75076AFD684E}"/>
              </a:ext>
            </a:extLst>
          </p:cNvPr>
          <p:cNvSpPr txBox="1"/>
          <p:nvPr/>
        </p:nvSpPr>
        <p:spPr>
          <a:xfrm>
            <a:off x="3886201" y="4158336"/>
            <a:ext cx="44196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Dataset Information</a:t>
            </a:r>
          </a:p>
          <a:p>
            <a:pPr marL="285750" indent="-285750" algn="ctr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Preparation and Preliminary Insight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0AA196-A26E-EEC8-96CE-9C2FF2DCDF7C}"/>
              </a:ext>
            </a:extLst>
          </p:cNvPr>
          <p:cNvGrpSpPr/>
          <p:nvPr/>
        </p:nvGrpSpPr>
        <p:grpSpPr>
          <a:xfrm>
            <a:off x="5759087" y="2053333"/>
            <a:ext cx="673828" cy="673128"/>
            <a:chOff x="-6280150" y="376238"/>
            <a:chExt cx="6115050" cy="6108700"/>
          </a:xfrm>
          <a:solidFill>
            <a:schemeClr val="accent4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46EBDB9-897E-1B92-FDF6-E0F5760FE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80150" y="376238"/>
              <a:ext cx="6115050" cy="6108700"/>
            </a:xfrm>
            <a:custGeom>
              <a:avLst/>
              <a:gdLst>
                <a:gd name="T0" fmla="*/ 2036 w 2048"/>
                <a:gd name="T1" fmla="*/ 376 h 2048"/>
                <a:gd name="T2" fmla="*/ 1672 w 2048"/>
                <a:gd name="T3" fmla="*/ 12 h 2048"/>
                <a:gd name="T4" fmla="*/ 1644 w 2048"/>
                <a:gd name="T5" fmla="*/ 0 h 2048"/>
                <a:gd name="T6" fmla="*/ 456 w 2048"/>
                <a:gd name="T7" fmla="*/ 0 h 2048"/>
                <a:gd name="T8" fmla="*/ 336 w 2048"/>
                <a:gd name="T9" fmla="*/ 120 h 2048"/>
                <a:gd name="T10" fmla="*/ 336 w 2048"/>
                <a:gd name="T11" fmla="*/ 196 h 2048"/>
                <a:gd name="T12" fmla="*/ 0 w 2048"/>
                <a:gd name="T13" fmla="*/ 688 h 2048"/>
                <a:gd name="T14" fmla="*/ 40 w 2048"/>
                <a:gd name="T15" fmla="*/ 728 h 2048"/>
                <a:gd name="T16" fmla="*/ 528 w 2048"/>
                <a:gd name="T17" fmla="*/ 728 h 2048"/>
                <a:gd name="T18" fmla="*/ 568 w 2048"/>
                <a:gd name="T19" fmla="*/ 688 h 2048"/>
                <a:gd name="T20" fmla="*/ 568 w 2048"/>
                <a:gd name="T21" fmla="*/ 200 h 2048"/>
                <a:gd name="T22" fmla="*/ 528 w 2048"/>
                <a:gd name="T23" fmla="*/ 160 h 2048"/>
                <a:gd name="T24" fmla="*/ 416 w 2048"/>
                <a:gd name="T25" fmla="*/ 172 h 2048"/>
                <a:gd name="T26" fmla="*/ 416 w 2048"/>
                <a:gd name="T27" fmla="*/ 120 h 2048"/>
                <a:gd name="T28" fmla="*/ 456 w 2048"/>
                <a:gd name="T29" fmla="*/ 80 h 2048"/>
                <a:gd name="T30" fmla="*/ 1604 w 2048"/>
                <a:gd name="T31" fmla="*/ 80 h 2048"/>
                <a:gd name="T32" fmla="*/ 1604 w 2048"/>
                <a:gd name="T33" fmla="*/ 324 h 2048"/>
                <a:gd name="T34" fmla="*/ 1724 w 2048"/>
                <a:gd name="T35" fmla="*/ 444 h 2048"/>
                <a:gd name="T36" fmla="*/ 1968 w 2048"/>
                <a:gd name="T37" fmla="*/ 444 h 2048"/>
                <a:gd name="T38" fmla="*/ 1968 w 2048"/>
                <a:gd name="T39" fmla="*/ 1928 h 2048"/>
                <a:gd name="T40" fmla="*/ 1928 w 2048"/>
                <a:gd name="T41" fmla="*/ 1968 h 2048"/>
                <a:gd name="T42" fmla="*/ 456 w 2048"/>
                <a:gd name="T43" fmla="*/ 1968 h 2048"/>
                <a:gd name="T44" fmla="*/ 416 w 2048"/>
                <a:gd name="T45" fmla="*/ 1928 h 2048"/>
                <a:gd name="T46" fmla="*/ 416 w 2048"/>
                <a:gd name="T47" fmla="*/ 1585 h 2048"/>
                <a:gd name="T48" fmla="*/ 376 w 2048"/>
                <a:gd name="T49" fmla="*/ 1545 h 2048"/>
                <a:gd name="T50" fmla="*/ 336 w 2048"/>
                <a:gd name="T51" fmla="*/ 1585 h 2048"/>
                <a:gd name="T52" fmla="*/ 336 w 2048"/>
                <a:gd name="T53" fmla="*/ 1928 h 2048"/>
                <a:gd name="T54" fmla="*/ 456 w 2048"/>
                <a:gd name="T55" fmla="*/ 2048 h 2048"/>
                <a:gd name="T56" fmla="*/ 1928 w 2048"/>
                <a:gd name="T57" fmla="*/ 2048 h 2048"/>
                <a:gd name="T58" fmla="*/ 2048 w 2048"/>
                <a:gd name="T59" fmla="*/ 1928 h 2048"/>
                <a:gd name="T60" fmla="*/ 2048 w 2048"/>
                <a:gd name="T61" fmla="*/ 404 h 2048"/>
                <a:gd name="T62" fmla="*/ 2036 w 2048"/>
                <a:gd name="T63" fmla="*/ 376 h 2048"/>
                <a:gd name="T64" fmla="*/ 488 w 2048"/>
                <a:gd name="T65" fmla="*/ 648 h 2048"/>
                <a:gd name="T66" fmla="*/ 82 w 2048"/>
                <a:gd name="T67" fmla="*/ 648 h 2048"/>
                <a:gd name="T68" fmla="*/ 488 w 2048"/>
                <a:gd name="T69" fmla="*/ 242 h 2048"/>
                <a:gd name="T70" fmla="*/ 488 w 2048"/>
                <a:gd name="T71" fmla="*/ 648 h 2048"/>
                <a:gd name="T72" fmla="*/ 1684 w 2048"/>
                <a:gd name="T73" fmla="*/ 324 h 2048"/>
                <a:gd name="T74" fmla="*/ 1684 w 2048"/>
                <a:gd name="T75" fmla="*/ 137 h 2048"/>
                <a:gd name="T76" fmla="*/ 1911 w 2048"/>
                <a:gd name="T77" fmla="*/ 364 h 2048"/>
                <a:gd name="T78" fmla="*/ 1724 w 2048"/>
                <a:gd name="T79" fmla="*/ 364 h 2048"/>
                <a:gd name="T80" fmla="*/ 1684 w 2048"/>
                <a:gd name="T81" fmla="*/ 324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48" h="2048">
                  <a:moveTo>
                    <a:pt x="2036" y="376"/>
                  </a:moveTo>
                  <a:cubicBezTo>
                    <a:pt x="1672" y="12"/>
                    <a:pt x="1672" y="12"/>
                    <a:pt x="1672" y="12"/>
                  </a:cubicBezTo>
                  <a:cubicBezTo>
                    <a:pt x="1665" y="4"/>
                    <a:pt x="1655" y="0"/>
                    <a:pt x="1644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390" y="0"/>
                    <a:pt x="336" y="54"/>
                    <a:pt x="336" y="120"/>
                  </a:cubicBezTo>
                  <a:cubicBezTo>
                    <a:pt x="336" y="196"/>
                    <a:pt x="336" y="196"/>
                    <a:pt x="336" y="196"/>
                  </a:cubicBezTo>
                  <a:cubicBezTo>
                    <a:pt x="140" y="273"/>
                    <a:pt x="0" y="465"/>
                    <a:pt x="0" y="688"/>
                  </a:cubicBezTo>
                  <a:cubicBezTo>
                    <a:pt x="0" y="710"/>
                    <a:pt x="18" y="728"/>
                    <a:pt x="40" y="728"/>
                  </a:cubicBezTo>
                  <a:cubicBezTo>
                    <a:pt x="528" y="728"/>
                    <a:pt x="528" y="728"/>
                    <a:pt x="528" y="728"/>
                  </a:cubicBezTo>
                  <a:cubicBezTo>
                    <a:pt x="550" y="728"/>
                    <a:pt x="568" y="710"/>
                    <a:pt x="568" y="688"/>
                  </a:cubicBezTo>
                  <a:cubicBezTo>
                    <a:pt x="568" y="200"/>
                    <a:pt x="568" y="200"/>
                    <a:pt x="568" y="200"/>
                  </a:cubicBezTo>
                  <a:cubicBezTo>
                    <a:pt x="568" y="178"/>
                    <a:pt x="550" y="160"/>
                    <a:pt x="528" y="160"/>
                  </a:cubicBezTo>
                  <a:cubicBezTo>
                    <a:pt x="490" y="160"/>
                    <a:pt x="452" y="164"/>
                    <a:pt x="416" y="172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16" y="98"/>
                    <a:pt x="434" y="80"/>
                    <a:pt x="456" y="80"/>
                  </a:cubicBezTo>
                  <a:cubicBezTo>
                    <a:pt x="1604" y="80"/>
                    <a:pt x="1604" y="80"/>
                    <a:pt x="1604" y="80"/>
                  </a:cubicBezTo>
                  <a:cubicBezTo>
                    <a:pt x="1604" y="324"/>
                    <a:pt x="1604" y="324"/>
                    <a:pt x="1604" y="324"/>
                  </a:cubicBezTo>
                  <a:cubicBezTo>
                    <a:pt x="1604" y="390"/>
                    <a:pt x="1658" y="444"/>
                    <a:pt x="1724" y="444"/>
                  </a:cubicBezTo>
                  <a:cubicBezTo>
                    <a:pt x="1968" y="444"/>
                    <a:pt x="1968" y="444"/>
                    <a:pt x="1968" y="444"/>
                  </a:cubicBezTo>
                  <a:cubicBezTo>
                    <a:pt x="1968" y="1928"/>
                    <a:pt x="1968" y="1928"/>
                    <a:pt x="1968" y="1928"/>
                  </a:cubicBezTo>
                  <a:cubicBezTo>
                    <a:pt x="1968" y="1950"/>
                    <a:pt x="1950" y="1968"/>
                    <a:pt x="1928" y="1968"/>
                  </a:cubicBezTo>
                  <a:cubicBezTo>
                    <a:pt x="456" y="1968"/>
                    <a:pt x="456" y="1968"/>
                    <a:pt x="456" y="1968"/>
                  </a:cubicBezTo>
                  <a:cubicBezTo>
                    <a:pt x="434" y="1968"/>
                    <a:pt x="416" y="1950"/>
                    <a:pt x="416" y="1928"/>
                  </a:cubicBezTo>
                  <a:cubicBezTo>
                    <a:pt x="416" y="1585"/>
                    <a:pt x="416" y="1585"/>
                    <a:pt x="416" y="1585"/>
                  </a:cubicBezTo>
                  <a:cubicBezTo>
                    <a:pt x="416" y="1563"/>
                    <a:pt x="398" y="1545"/>
                    <a:pt x="376" y="1545"/>
                  </a:cubicBezTo>
                  <a:cubicBezTo>
                    <a:pt x="354" y="1545"/>
                    <a:pt x="336" y="1563"/>
                    <a:pt x="336" y="1585"/>
                  </a:cubicBezTo>
                  <a:cubicBezTo>
                    <a:pt x="336" y="1928"/>
                    <a:pt x="336" y="1928"/>
                    <a:pt x="336" y="1928"/>
                  </a:cubicBezTo>
                  <a:cubicBezTo>
                    <a:pt x="336" y="1994"/>
                    <a:pt x="390" y="2048"/>
                    <a:pt x="456" y="2048"/>
                  </a:cubicBezTo>
                  <a:cubicBezTo>
                    <a:pt x="1928" y="2048"/>
                    <a:pt x="1928" y="2048"/>
                    <a:pt x="1928" y="2048"/>
                  </a:cubicBezTo>
                  <a:cubicBezTo>
                    <a:pt x="1994" y="2048"/>
                    <a:pt x="2048" y="1994"/>
                    <a:pt x="2048" y="1928"/>
                  </a:cubicBezTo>
                  <a:cubicBezTo>
                    <a:pt x="2048" y="404"/>
                    <a:pt x="2048" y="404"/>
                    <a:pt x="2048" y="404"/>
                  </a:cubicBezTo>
                  <a:cubicBezTo>
                    <a:pt x="2048" y="393"/>
                    <a:pt x="2044" y="383"/>
                    <a:pt x="2036" y="376"/>
                  </a:cubicBezTo>
                  <a:close/>
                  <a:moveTo>
                    <a:pt x="488" y="648"/>
                  </a:moveTo>
                  <a:cubicBezTo>
                    <a:pt x="82" y="648"/>
                    <a:pt x="82" y="648"/>
                    <a:pt x="82" y="648"/>
                  </a:cubicBezTo>
                  <a:cubicBezTo>
                    <a:pt x="101" y="433"/>
                    <a:pt x="273" y="261"/>
                    <a:pt x="488" y="242"/>
                  </a:cubicBezTo>
                  <a:cubicBezTo>
                    <a:pt x="488" y="648"/>
                    <a:pt x="488" y="648"/>
                    <a:pt x="488" y="648"/>
                  </a:cubicBezTo>
                  <a:close/>
                  <a:moveTo>
                    <a:pt x="1684" y="324"/>
                  </a:moveTo>
                  <a:cubicBezTo>
                    <a:pt x="1684" y="137"/>
                    <a:pt x="1684" y="137"/>
                    <a:pt x="1684" y="137"/>
                  </a:cubicBezTo>
                  <a:cubicBezTo>
                    <a:pt x="1911" y="364"/>
                    <a:pt x="1911" y="364"/>
                    <a:pt x="1911" y="364"/>
                  </a:cubicBezTo>
                  <a:cubicBezTo>
                    <a:pt x="1724" y="364"/>
                    <a:pt x="1724" y="364"/>
                    <a:pt x="1724" y="364"/>
                  </a:cubicBezTo>
                  <a:cubicBezTo>
                    <a:pt x="1702" y="364"/>
                    <a:pt x="1684" y="346"/>
                    <a:pt x="1684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002C2472-4EE3-B64F-6A7C-96B031F03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76850" y="4551363"/>
              <a:ext cx="238125" cy="239713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8 w 80"/>
                <a:gd name="T9" fmla="*/ 68 h 80"/>
                <a:gd name="T10" fmla="*/ 80 w 80"/>
                <a:gd name="T11" fmla="*/ 40 h 80"/>
                <a:gd name="T12" fmla="*/ 68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29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29" y="0"/>
                    <a:pt x="19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B9C2EFF2-31D3-39D9-7B0F-6086BB7CB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853113" y="1279526"/>
              <a:ext cx="3155950" cy="3152775"/>
            </a:xfrm>
            <a:custGeom>
              <a:avLst/>
              <a:gdLst>
                <a:gd name="T0" fmla="*/ 1057 w 1057"/>
                <a:gd name="T1" fmla="*/ 529 h 1057"/>
                <a:gd name="T2" fmla="*/ 529 w 1057"/>
                <a:gd name="T3" fmla="*/ 0 h 1057"/>
                <a:gd name="T4" fmla="*/ 489 w 1057"/>
                <a:gd name="T5" fmla="*/ 40 h 1057"/>
                <a:gd name="T6" fmla="*/ 489 w 1057"/>
                <a:gd name="T7" fmla="*/ 489 h 1057"/>
                <a:gd name="T8" fmla="*/ 40 w 1057"/>
                <a:gd name="T9" fmla="*/ 489 h 1057"/>
                <a:gd name="T10" fmla="*/ 0 w 1057"/>
                <a:gd name="T11" fmla="*/ 529 h 1057"/>
                <a:gd name="T12" fmla="*/ 529 w 1057"/>
                <a:gd name="T13" fmla="*/ 1057 h 1057"/>
                <a:gd name="T14" fmla="*/ 1057 w 1057"/>
                <a:gd name="T15" fmla="*/ 529 h 1057"/>
                <a:gd name="T16" fmla="*/ 816 w 1057"/>
                <a:gd name="T17" fmla="*/ 185 h 1057"/>
                <a:gd name="T18" fmla="*/ 569 w 1057"/>
                <a:gd name="T19" fmla="*/ 432 h 1057"/>
                <a:gd name="T20" fmla="*/ 569 w 1057"/>
                <a:gd name="T21" fmla="*/ 82 h 1057"/>
                <a:gd name="T22" fmla="*/ 816 w 1057"/>
                <a:gd name="T23" fmla="*/ 185 h 1057"/>
                <a:gd name="T24" fmla="*/ 82 w 1057"/>
                <a:gd name="T25" fmla="*/ 569 h 1057"/>
                <a:gd name="T26" fmla="*/ 529 w 1057"/>
                <a:gd name="T27" fmla="*/ 569 h 1057"/>
                <a:gd name="T28" fmla="*/ 557 w 1057"/>
                <a:gd name="T29" fmla="*/ 557 h 1057"/>
                <a:gd name="T30" fmla="*/ 557 w 1057"/>
                <a:gd name="T31" fmla="*/ 557 h 1057"/>
                <a:gd name="T32" fmla="*/ 873 w 1057"/>
                <a:gd name="T33" fmla="*/ 241 h 1057"/>
                <a:gd name="T34" fmla="*/ 977 w 1057"/>
                <a:gd name="T35" fmla="*/ 529 h 1057"/>
                <a:gd name="T36" fmla="*/ 529 w 1057"/>
                <a:gd name="T37" fmla="*/ 977 h 1057"/>
                <a:gd name="T38" fmla="*/ 82 w 1057"/>
                <a:gd name="T39" fmla="*/ 56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7" h="1057">
                  <a:moveTo>
                    <a:pt x="1057" y="529"/>
                  </a:moveTo>
                  <a:cubicBezTo>
                    <a:pt x="1057" y="237"/>
                    <a:pt x="820" y="0"/>
                    <a:pt x="529" y="0"/>
                  </a:cubicBezTo>
                  <a:cubicBezTo>
                    <a:pt x="507" y="0"/>
                    <a:pt x="489" y="18"/>
                    <a:pt x="489" y="40"/>
                  </a:cubicBezTo>
                  <a:cubicBezTo>
                    <a:pt x="489" y="489"/>
                    <a:pt x="489" y="489"/>
                    <a:pt x="489" y="489"/>
                  </a:cubicBezTo>
                  <a:cubicBezTo>
                    <a:pt x="40" y="489"/>
                    <a:pt x="40" y="489"/>
                    <a:pt x="40" y="489"/>
                  </a:cubicBezTo>
                  <a:cubicBezTo>
                    <a:pt x="18" y="489"/>
                    <a:pt x="0" y="507"/>
                    <a:pt x="0" y="529"/>
                  </a:cubicBezTo>
                  <a:cubicBezTo>
                    <a:pt x="0" y="820"/>
                    <a:pt x="237" y="1057"/>
                    <a:pt x="529" y="1057"/>
                  </a:cubicBezTo>
                  <a:cubicBezTo>
                    <a:pt x="820" y="1057"/>
                    <a:pt x="1057" y="820"/>
                    <a:pt x="1057" y="529"/>
                  </a:cubicBezTo>
                  <a:close/>
                  <a:moveTo>
                    <a:pt x="816" y="185"/>
                  </a:moveTo>
                  <a:cubicBezTo>
                    <a:pt x="569" y="432"/>
                    <a:pt x="569" y="432"/>
                    <a:pt x="569" y="432"/>
                  </a:cubicBezTo>
                  <a:cubicBezTo>
                    <a:pt x="569" y="82"/>
                    <a:pt x="569" y="82"/>
                    <a:pt x="569" y="82"/>
                  </a:cubicBezTo>
                  <a:cubicBezTo>
                    <a:pt x="662" y="90"/>
                    <a:pt x="748" y="128"/>
                    <a:pt x="816" y="185"/>
                  </a:cubicBezTo>
                  <a:close/>
                  <a:moveTo>
                    <a:pt x="82" y="569"/>
                  </a:moveTo>
                  <a:cubicBezTo>
                    <a:pt x="529" y="569"/>
                    <a:pt x="529" y="569"/>
                    <a:pt x="529" y="569"/>
                  </a:cubicBezTo>
                  <a:cubicBezTo>
                    <a:pt x="540" y="569"/>
                    <a:pt x="550" y="564"/>
                    <a:pt x="557" y="557"/>
                  </a:cubicBezTo>
                  <a:cubicBezTo>
                    <a:pt x="557" y="557"/>
                    <a:pt x="557" y="557"/>
                    <a:pt x="557" y="557"/>
                  </a:cubicBezTo>
                  <a:cubicBezTo>
                    <a:pt x="873" y="241"/>
                    <a:pt x="873" y="241"/>
                    <a:pt x="873" y="241"/>
                  </a:cubicBezTo>
                  <a:cubicBezTo>
                    <a:pt x="938" y="319"/>
                    <a:pt x="977" y="419"/>
                    <a:pt x="977" y="529"/>
                  </a:cubicBezTo>
                  <a:cubicBezTo>
                    <a:pt x="977" y="776"/>
                    <a:pt x="776" y="977"/>
                    <a:pt x="529" y="977"/>
                  </a:cubicBezTo>
                  <a:cubicBezTo>
                    <a:pt x="295" y="977"/>
                    <a:pt x="102" y="797"/>
                    <a:pt x="82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43E90CD-07E7-7FAC-D9DD-0866B8C1E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0238" y="4140201"/>
              <a:ext cx="3749675" cy="1866900"/>
            </a:xfrm>
            <a:custGeom>
              <a:avLst/>
              <a:gdLst>
                <a:gd name="T0" fmla="*/ 547 w 1256"/>
                <a:gd name="T1" fmla="*/ 200 h 626"/>
                <a:gd name="T2" fmla="*/ 427 w 1256"/>
                <a:gd name="T3" fmla="*/ 80 h 626"/>
                <a:gd name="T4" fmla="*/ 307 w 1256"/>
                <a:gd name="T5" fmla="*/ 200 h 626"/>
                <a:gd name="T6" fmla="*/ 318 w 1256"/>
                <a:gd name="T7" fmla="*/ 251 h 626"/>
                <a:gd name="T8" fmla="*/ 171 w 1256"/>
                <a:gd name="T9" fmla="*/ 397 h 626"/>
                <a:gd name="T10" fmla="*/ 120 w 1256"/>
                <a:gd name="T11" fmla="*/ 386 h 626"/>
                <a:gd name="T12" fmla="*/ 0 w 1256"/>
                <a:gd name="T13" fmla="*/ 506 h 626"/>
                <a:gd name="T14" fmla="*/ 120 w 1256"/>
                <a:gd name="T15" fmla="*/ 626 h 626"/>
                <a:gd name="T16" fmla="*/ 240 w 1256"/>
                <a:gd name="T17" fmla="*/ 506 h 626"/>
                <a:gd name="T18" fmla="*/ 228 w 1256"/>
                <a:gd name="T19" fmla="*/ 454 h 626"/>
                <a:gd name="T20" fmla="*/ 374 w 1256"/>
                <a:gd name="T21" fmla="*/ 308 h 626"/>
                <a:gd name="T22" fmla="*/ 427 w 1256"/>
                <a:gd name="T23" fmla="*/ 320 h 626"/>
                <a:gd name="T24" fmla="*/ 486 w 1256"/>
                <a:gd name="T25" fmla="*/ 305 h 626"/>
                <a:gd name="T26" fmla="*/ 635 w 1256"/>
                <a:gd name="T27" fmla="*/ 453 h 626"/>
                <a:gd name="T28" fmla="*/ 623 w 1256"/>
                <a:gd name="T29" fmla="*/ 506 h 626"/>
                <a:gd name="T30" fmla="*/ 743 w 1256"/>
                <a:gd name="T31" fmla="*/ 626 h 626"/>
                <a:gd name="T32" fmla="*/ 863 w 1256"/>
                <a:gd name="T33" fmla="*/ 506 h 626"/>
                <a:gd name="T34" fmla="*/ 852 w 1256"/>
                <a:gd name="T35" fmla="*/ 455 h 626"/>
                <a:gd name="T36" fmla="*/ 1080 w 1256"/>
                <a:gd name="T37" fmla="*/ 226 h 626"/>
                <a:gd name="T38" fmla="*/ 1136 w 1256"/>
                <a:gd name="T39" fmla="*/ 240 h 626"/>
                <a:gd name="T40" fmla="*/ 1256 w 1256"/>
                <a:gd name="T41" fmla="*/ 120 h 626"/>
                <a:gd name="T42" fmla="*/ 1136 w 1256"/>
                <a:gd name="T43" fmla="*/ 0 h 626"/>
                <a:gd name="T44" fmla="*/ 1016 w 1256"/>
                <a:gd name="T45" fmla="*/ 120 h 626"/>
                <a:gd name="T46" fmla="*/ 1026 w 1256"/>
                <a:gd name="T47" fmla="*/ 167 h 626"/>
                <a:gd name="T48" fmla="*/ 795 w 1256"/>
                <a:gd name="T49" fmla="*/ 398 h 626"/>
                <a:gd name="T50" fmla="*/ 743 w 1256"/>
                <a:gd name="T51" fmla="*/ 386 h 626"/>
                <a:gd name="T52" fmla="*/ 692 w 1256"/>
                <a:gd name="T53" fmla="*/ 397 h 626"/>
                <a:gd name="T54" fmla="*/ 539 w 1256"/>
                <a:gd name="T55" fmla="*/ 244 h 626"/>
                <a:gd name="T56" fmla="*/ 547 w 1256"/>
                <a:gd name="T57" fmla="*/ 200 h 626"/>
                <a:gd name="T58" fmla="*/ 120 w 1256"/>
                <a:gd name="T59" fmla="*/ 546 h 626"/>
                <a:gd name="T60" fmla="*/ 80 w 1256"/>
                <a:gd name="T61" fmla="*/ 506 h 626"/>
                <a:gd name="T62" fmla="*/ 120 w 1256"/>
                <a:gd name="T63" fmla="*/ 466 h 626"/>
                <a:gd name="T64" fmla="*/ 147 w 1256"/>
                <a:gd name="T65" fmla="*/ 477 h 626"/>
                <a:gd name="T66" fmla="*/ 148 w 1256"/>
                <a:gd name="T67" fmla="*/ 477 h 626"/>
                <a:gd name="T68" fmla="*/ 148 w 1256"/>
                <a:gd name="T69" fmla="*/ 478 h 626"/>
                <a:gd name="T70" fmla="*/ 160 w 1256"/>
                <a:gd name="T71" fmla="*/ 506 h 626"/>
                <a:gd name="T72" fmla="*/ 120 w 1256"/>
                <a:gd name="T73" fmla="*/ 546 h 626"/>
                <a:gd name="T74" fmla="*/ 427 w 1256"/>
                <a:gd name="T75" fmla="*/ 240 h 626"/>
                <a:gd name="T76" fmla="*/ 387 w 1256"/>
                <a:gd name="T77" fmla="*/ 200 h 626"/>
                <a:gd name="T78" fmla="*/ 427 w 1256"/>
                <a:gd name="T79" fmla="*/ 160 h 626"/>
                <a:gd name="T80" fmla="*/ 467 w 1256"/>
                <a:gd name="T81" fmla="*/ 200 h 626"/>
                <a:gd name="T82" fmla="*/ 427 w 1256"/>
                <a:gd name="T83" fmla="*/ 240 h 626"/>
                <a:gd name="T84" fmla="*/ 1136 w 1256"/>
                <a:gd name="T85" fmla="*/ 80 h 626"/>
                <a:gd name="T86" fmla="*/ 1176 w 1256"/>
                <a:gd name="T87" fmla="*/ 120 h 626"/>
                <a:gd name="T88" fmla="*/ 1136 w 1256"/>
                <a:gd name="T89" fmla="*/ 160 h 626"/>
                <a:gd name="T90" fmla="*/ 1096 w 1256"/>
                <a:gd name="T91" fmla="*/ 120 h 626"/>
                <a:gd name="T92" fmla="*/ 1136 w 1256"/>
                <a:gd name="T93" fmla="*/ 80 h 626"/>
                <a:gd name="T94" fmla="*/ 783 w 1256"/>
                <a:gd name="T95" fmla="*/ 506 h 626"/>
                <a:gd name="T96" fmla="*/ 743 w 1256"/>
                <a:gd name="T97" fmla="*/ 546 h 626"/>
                <a:gd name="T98" fmla="*/ 703 w 1256"/>
                <a:gd name="T99" fmla="*/ 506 h 626"/>
                <a:gd name="T100" fmla="*/ 743 w 1256"/>
                <a:gd name="T101" fmla="*/ 466 h 626"/>
                <a:gd name="T102" fmla="*/ 783 w 1256"/>
                <a:gd name="T103" fmla="*/ 506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56" h="626">
                  <a:moveTo>
                    <a:pt x="547" y="200"/>
                  </a:moveTo>
                  <a:cubicBezTo>
                    <a:pt x="547" y="134"/>
                    <a:pt x="493" y="80"/>
                    <a:pt x="427" y="80"/>
                  </a:cubicBezTo>
                  <a:cubicBezTo>
                    <a:pt x="361" y="80"/>
                    <a:pt x="307" y="134"/>
                    <a:pt x="307" y="200"/>
                  </a:cubicBezTo>
                  <a:cubicBezTo>
                    <a:pt x="307" y="218"/>
                    <a:pt x="311" y="235"/>
                    <a:pt x="318" y="251"/>
                  </a:cubicBezTo>
                  <a:cubicBezTo>
                    <a:pt x="171" y="397"/>
                    <a:pt x="171" y="397"/>
                    <a:pt x="171" y="397"/>
                  </a:cubicBezTo>
                  <a:cubicBezTo>
                    <a:pt x="156" y="390"/>
                    <a:pt x="138" y="386"/>
                    <a:pt x="120" y="386"/>
                  </a:cubicBezTo>
                  <a:cubicBezTo>
                    <a:pt x="53" y="386"/>
                    <a:pt x="0" y="440"/>
                    <a:pt x="0" y="506"/>
                  </a:cubicBezTo>
                  <a:cubicBezTo>
                    <a:pt x="0" y="572"/>
                    <a:pt x="53" y="626"/>
                    <a:pt x="120" y="626"/>
                  </a:cubicBezTo>
                  <a:cubicBezTo>
                    <a:pt x="186" y="626"/>
                    <a:pt x="240" y="572"/>
                    <a:pt x="240" y="506"/>
                  </a:cubicBezTo>
                  <a:cubicBezTo>
                    <a:pt x="240" y="487"/>
                    <a:pt x="235" y="470"/>
                    <a:pt x="228" y="454"/>
                  </a:cubicBezTo>
                  <a:cubicBezTo>
                    <a:pt x="374" y="308"/>
                    <a:pt x="374" y="308"/>
                    <a:pt x="374" y="308"/>
                  </a:cubicBezTo>
                  <a:cubicBezTo>
                    <a:pt x="390" y="316"/>
                    <a:pt x="408" y="320"/>
                    <a:pt x="427" y="320"/>
                  </a:cubicBezTo>
                  <a:cubicBezTo>
                    <a:pt x="448" y="320"/>
                    <a:pt x="469" y="315"/>
                    <a:pt x="486" y="305"/>
                  </a:cubicBezTo>
                  <a:cubicBezTo>
                    <a:pt x="635" y="453"/>
                    <a:pt x="635" y="453"/>
                    <a:pt x="635" y="453"/>
                  </a:cubicBezTo>
                  <a:cubicBezTo>
                    <a:pt x="627" y="469"/>
                    <a:pt x="623" y="487"/>
                    <a:pt x="623" y="506"/>
                  </a:cubicBezTo>
                  <a:cubicBezTo>
                    <a:pt x="623" y="572"/>
                    <a:pt x="677" y="626"/>
                    <a:pt x="743" y="626"/>
                  </a:cubicBezTo>
                  <a:cubicBezTo>
                    <a:pt x="809" y="626"/>
                    <a:pt x="863" y="572"/>
                    <a:pt x="863" y="506"/>
                  </a:cubicBezTo>
                  <a:cubicBezTo>
                    <a:pt x="863" y="487"/>
                    <a:pt x="859" y="470"/>
                    <a:pt x="852" y="455"/>
                  </a:cubicBezTo>
                  <a:cubicBezTo>
                    <a:pt x="1080" y="226"/>
                    <a:pt x="1080" y="226"/>
                    <a:pt x="1080" y="226"/>
                  </a:cubicBezTo>
                  <a:cubicBezTo>
                    <a:pt x="1097" y="235"/>
                    <a:pt x="1116" y="240"/>
                    <a:pt x="1136" y="240"/>
                  </a:cubicBezTo>
                  <a:cubicBezTo>
                    <a:pt x="1202" y="240"/>
                    <a:pt x="1256" y="187"/>
                    <a:pt x="1256" y="120"/>
                  </a:cubicBezTo>
                  <a:cubicBezTo>
                    <a:pt x="1256" y="54"/>
                    <a:pt x="1202" y="0"/>
                    <a:pt x="1136" y="0"/>
                  </a:cubicBezTo>
                  <a:cubicBezTo>
                    <a:pt x="1070" y="0"/>
                    <a:pt x="1016" y="54"/>
                    <a:pt x="1016" y="120"/>
                  </a:cubicBezTo>
                  <a:cubicBezTo>
                    <a:pt x="1016" y="137"/>
                    <a:pt x="1020" y="153"/>
                    <a:pt x="1026" y="167"/>
                  </a:cubicBezTo>
                  <a:cubicBezTo>
                    <a:pt x="795" y="398"/>
                    <a:pt x="795" y="398"/>
                    <a:pt x="795" y="398"/>
                  </a:cubicBezTo>
                  <a:cubicBezTo>
                    <a:pt x="779" y="390"/>
                    <a:pt x="762" y="386"/>
                    <a:pt x="743" y="386"/>
                  </a:cubicBezTo>
                  <a:cubicBezTo>
                    <a:pt x="725" y="386"/>
                    <a:pt x="707" y="390"/>
                    <a:pt x="692" y="397"/>
                  </a:cubicBezTo>
                  <a:cubicBezTo>
                    <a:pt x="539" y="244"/>
                    <a:pt x="539" y="244"/>
                    <a:pt x="539" y="244"/>
                  </a:cubicBezTo>
                  <a:cubicBezTo>
                    <a:pt x="544" y="231"/>
                    <a:pt x="547" y="216"/>
                    <a:pt x="547" y="200"/>
                  </a:cubicBezTo>
                  <a:close/>
                  <a:moveTo>
                    <a:pt x="120" y="546"/>
                  </a:moveTo>
                  <a:cubicBezTo>
                    <a:pt x="98" y="546"/>
                    <a:pt x="80" y="528"/>
                    <a:pt x="80" y="506"/>
                  </a:cubicBezTo>
                  <a:cubicBezTo>
                    <a:pt x="80" y="484"/>
                    <a:pt x="98" y="466"/>
                    <a:pt x="120" y="466"/>
                  </a:cubicBezTo>
                  <a:cubicBezTo>
                    <a:pt x="130" y="466"/>
                    <a:pt x="140" y="470"/>
                    <a:pt x="147" y="477"/>
                  </a:cubicBezTo>
                  <a:cubicBezTo>
                    <a:pt x="147" y="477"/>
                    <a:pt x="148" y="477"/>
                    <a:pt x="148" y="477"/>
                  </a:cubicBezTo>
                  <a:cubicBezTo>
                    <a:pt x="148" y="478"/>
                    <a:pt x="148" y="478"/>
                    <a:pt x="148" y="478"/>
                  </a:cubicBezTo>
                  <a:cubicBezTo>
                    <a:pt x="155" y="485"/>
                    <a:pt x="160" y="495"/>
                    <a:pt x="160" y="506"/>
                  </a:cubicBezTo>
                  <a:cubicBezTo>
                    <a:pt x="160" y="528"/>
                    <a:pt x="142" y="546"/>
                    <a:pt x="120" y="546"/>
                  </a:cubicBezTo>
                  <a:close/>
                  <a:moveTo>
                    <a:pt x="427" y="240"/>
                  </a:moveTo>
                  <a:cubicBezTo>
                    <a:pt x="405" y="240"/>
                    <a:pt x="387" y="222"/>
                    <a:pt x="387" y="200"/>
                  </a:cubicBezTo>
                  <a:cubicBezTo>
                    <a:pt x="387" y="178"/>
                    <a:pt x="405" y="160"/>
                    <a:pt x="427" y="160"/>
                  </a:cubicBezTo>
                  <a:cubicBezTo>
                    <a:pt x="449" y="160"/>
                    <a:pt x="467" y="178"/>
                    <a:pt x="467" y="200"/>
                  </a:cubicBezTo>
                  <a:cubicBezTo>
                    <a:pt x="467" y="222"/>
                    <a:pt x="449" y="240"/>
                    <a:pt x="427" y="240"/>
                  </a:cubicBezTo>
                  <a:close/>
                  <a:moveTo>
                    <a:pt x="1136" y="80"/>
                  </a:moveTo>
                  <a:cubicBezTo>
                    <a:pt x="1158" y="80"/>
                    <a:pt x="1176" y="98"/>
                    <a:pt x="1176" y="120"/>
                  </a:cubicBezTo>
                  <a:cubicBezTo>
                    <a:pt x="1176" y="142"/>
                    <a:pt x="1158" y="160"/>
                    <a:pt x="1136" y="160"/>
                  </a:cubicBezTo>
                  <a:cubicBezTo>
                    <a:pt x="1114" y="160"/>
                    <a:pt x="1096" y="142"/>
                    <a:pt x="1096" y="120"/>
                  </a:cubicBezTo>
                  <a:cubicBezTo>
                    <a:pt x="1096" y="98"/>
                    <a:pt x="1114" y="80"/>
                    <a:pt x="1136" y="80"/>
                  </a:cubicBezTo>
                  <a:close/>
                  <a:moveTo>
                    <a:pt x="783" y="506"/>
                  </a:moveTo>
                  <a:cubicBezTo>
                    <a:pt x="783" y="528"/>
                    <a:pt x="765" y="546"/>
                    <a:pt x="743" y="546"/>
                  </a:cubicBezTo>
                  <a:cubicBezTo>
                    <a:pt x="721" y="546"/>
                    <a:pt x="703" y="528"/>
                    <a:pt x="703" y="506"/>
                  </a:cubicBezTo>
                  <a:cubicBezTo>
                    <a:pt x="703" y="484"/>
                    <a:pt x="721" y="466"/>
                    <a:pt x="743" y="466"/>
                  </a:cubicBezTo>
                  <a:cubicBezTo>
                    <a:pt x="765" y="466"/>
                    <a:pt x="783" y="484"/>
                    <a:pt x="783" y="5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66E4381-9769-A526-28E1-F748539A2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3179763"/>
              <a:ext cx="868363" cy="238125"/>
            </a:xfrm>
            <a:custGeom>
              <a:avLst/>
              <a:gdLst>
                <a:gd name="T0" fmla="*/ 40 w 291"/>
                <a:gd name="T1" fmla="*/ 80 h 80"/>
                <a:gd name="T2" fmla="*/ 251 w 291"/>
                <a:gd name="T3" fmla="*/ 80 h 80"/>
                <a:gd name="T4" fmla="*/ 291 w 291"/>
                <a:gd name="T5" fmla="*/ 40 h 80"/>
                <a:gd name="T6" fmla="*/ 251 w 291"/>
                <a:gd name="T7" fmla="*/ 0 h 80"/>
                <a:gd name="T8" fmla="*/ 40 w 291"/>
                <a:gd name="T9" fmla="*/ 0 h 80"/>
                <a:gd name="T10" fmla="*/ 0 w 291"/>
                <a:gd name="T11" fmla="*/ 40 h 80"/>
                <a:gd name="T12" fmla="*/ 40 w 291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80">
                  <a:moveTo>
                    <a:pt x="40" y="80"/>
                  </a:moveTo>
                  <a:cubicBezTo>
                    <a:pt x="251" y="80"/>
                    <a:pt x="251" y="80"/>
                    <a:pt x="251" y="80"/>
                  </a:cubicBezTo>
                  <a:cubicBezTo>
                    <a:pt x="273" y="80"/>
                    <a:pt x="291" y="62"/>
                    <a:pt x="291" y="40"/>
                  </a:cubicBezTo>
                  <a:cubicBezTo>
                    <a:pt x="291" y="18"/>
                    <a:pt x="273" y="0"/>
                    <a:pt x="25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AF9FE077-E927-59C7-D22B-0E8ACA46D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2375" y="3179763"/>
              <a:ext cx="239713" cy="238125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8 h 80"/>
                <a:gd name="T6" fmla="*/ 40 w 80"/>
                <a:gd name="T7" fmla="*/ 80 h 80"/>
                <a:gd name="T8" fmla="*/ 69 w 80"/>
                <a:gd name="T9" fmla="*/ 68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19"/>
                    <a:pt x="0" y="29"/>
                    <a:pt x="0" y="40"/>
                  </a:cubicBezTo>
                  <a:cubicBezTo>
                    <a:pt x="0" y="51"/>
                    <a:pt x="5" y="61"/>
                    <a:pt x="12" y="68"/>
                  </a:cubicBezTo>
                  <a:cubicBezTo>
                    <a:pt x="20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29"/>
                    <a:pt x="76" y="19"/>
                    <a:pt x="69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20" y="4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D4EEB1C1-9E83-0A0F-5784-047E2E666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035176"/>
              <a:ext cx="1698625" cy="238125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9FAE109-BF2D-87EE-0EC5-63E3D50E9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5538" y="2606676"/>
              <a:ext cx="1698625" cy="239713"/>
            </a:xfrm>
            <a:custGeom>
              <a:avLst/>
              <a:gdLst>
                <a:gd name="T0" fmla="*/ 40 w 569"/>
                <a:gd name="T1" fmla="*/ 80 h 80"/>
                <a:gd name="T2" fmla="*/ 529 w 569"/>
                <a:gd name="T3" fmla="*/ 80 h 80"/>
                <a:gd name="T4" fmla="*/ 569 w 569"/>
                <a:gd name="T5" fmla="*/ 40 h 80"/>
                <a:gd name="T6" fmla="*/ 529 w 569"/>
                <a:gd name="T7" fmla="*/ 0 h 80"/>
                <a:gd name="T8" fmla="*/ 40 w 569"/>
                <a:gd name="T9" fmla="*/ 0 h 80"/>
                <a:gd name="T10" fmla="*/ 0 w 569"/>
                <a:gd name="T11" fmla="*/ 40 h 80"/>
                <a:gd name="T12" fmla="*/ 40 w 56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9" h="80">
                  <a:moveTo>
                    <a:pt x="40" y="80"/>
                  </a:moveTo>
                  <a:cubicBezTo>
                    <a:pt x="529" y="80"/>
                    <a:pt x="529" y="80"/>
                    <a:pt x="529" y="80"/>
                  </a:cubicBezTo>
                  <a:cubicBezTo>
                    <a:pt x="551" y="80"/>
                    <a:pt x="569" y="62"/>
                    <a:pt x="569" y="40"/>
                  </a:cubicBezTo>
                  <a:cubicBezTo>
                    <a:pt x="569" y="18"/>
                    <a:pt x="551" y="0"/>
                    <a:pt x="5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34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9515-542C-2657-B674-A8123B30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CBE4DDC6-0A0C-2095-A975-A701287CD1C0}"/>
              </a:ext>
            </a:extLst>
          </p:cNvPr>
          <p:cNvSpPr/>
          <p:nvPr/>
        </p:nvSpPr>
        <p:spPr>
          <a:xfrm>
            <a:off x="1458607" y="4507228"/>
            <a:ext cx="3162547" cy="1578440"/>
          </a:xfrm>
          <a:prstGeom prst="upArrowCallout">
            <a:avLst>
              <a:gd name="adj1" fmla="val 7229"/>
              <a:gd name="adj2" fmla="val 10229"/>
              <a:gd name="adj3" fmla="val 24415"/>
              <a:gd name="adj4" fmla="val 6497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7983F-179C-2987-C2BC-ACA486F3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1AA405-0ADB-2478-FC32-A0BF9B42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37FE2-440D-C631-0D25-4E15568ADD5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96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0F4E8-D31B-3586-7A84-3455067743F9}"/>
              </a:ext>
            </a:extLst>
          </p:cNvPr>
          <p:cNvSpPr txBox="1"/>
          <p:nvPr/>
        </p:nvSpPr>
        <p:spPr>
          <a:xfrm>
            <a:off x="3189625" y="1034768"/>
            <a:ext cx="256619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b="1" dirty="0" err="1"/>
              <a:t>transaction_Item</a:t>
            </a:r>
            <a:endParaRPr lang="en-US" sz="16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C92416-6B2F-A760-3F9B-635B6C40C9DE}"/>
              </a:ext>
            </a:extLst>
          </p:cNvPr>
          <p:cNvGrpSpPr/>
          <p:nvPr/>
        </p:nvGrpSpPr>
        <p:grpSpPr>
          <a:xfrm>
            <a:off x="1261243" y="1456435"/>
            <a:ext cx="1795671" cy="2810706"/>
            <a:chOff x="838199" y="2189373"/>
            <a:chExt cx="2885295" cy="3668104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9512C232-4541-9CAB-BE76-5FBBBAAF73FA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F00F35-3786-A03A-0339-4855C91CECD5}"/>
                </a:ext>
              </a:extLst>
            </p:cNvPr>
            <p:cNvSpPr/>
            <p:nvPr/>
          </p:nvSpPr>
          <p:spPr>
            <a:xfrm>
              <a:off x="838199" y="2408901"/>
              <a:ext cx="2885295" cy="3448576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48B8F963-4141-A76F-52FF-930E80A2F4A2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4460">
              <a:extLst>
                <a:ext uri="{FF2B5EF4-FFF2-40B4-BE49-F238E27FC236}">
                  <a16:creationId xmlns:a16="http://schemas.microsoft.com/office/drawing/2014/main" id="{004A6764-97C1-1797-C2FE-A9BE421811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7993AD-C8FE-C3B9-D163-8DD4C1D019AF}"/>
              </a:ext>
            </a:extLst>
          </p:cNvPr>
          <p:cNvGrpSpPr/>
          <p:nvPr/>
        </p:nvGrpSpPr>
        <p:grpSpPr>
          <a:xfrm>
            <a:off x="3523504" y="1467683"/>
            <a:ext cx="1795671" cy="2315251"/>
            <a:chOff x="838199" y="2189373"/>
            <a:chExt cx="2885295" cy="3202343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3B2C147E-8C83-B0CE-05EA-ACA8CFA2A41B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73EF0C-DFE4-6C16-0392-0C3495340245}"/>
                </a:ext>
              </a:extLst>
            </p:cNvPr>
            <p:cNvSpPr/>
            <p:nvPr/>
          </p:nvSpPr>
          <p:spPr>
            <a:xfrm>
              <a:off x="838199" y="2408901"/>
              <a:ext cx="2885295" cy="2982815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80CDCEC-232E-04E6-ADA8-1834FEC55307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4460">
              <a:extLst>
                <a:ext uri="{FF2B5EF4-FFF2-40B4-BE49-F238E27FC236}">
                  <a16:creationId xmlns:a16="http://schemas.microsoft.com/office/drawing/2014/main" id="{D16B803D-1B97-6A1C-9B69-F500FD165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FBC9411-B2C3-095A-3E64-131C99654EAB}"/>
              </a:ext>
            </a:extLst>
          </p:cNvPr>
          <p:cNvSpPr txBox="1"/>
          <p:nvPr/>
        </p:nvSpPr>
        <p:spPr>
          <a:xfrm>
            <a:off x="3825731" y="2420482"/>
            <a:ext cx="1431235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transaction_id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item_id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quantity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Unit_price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subtotal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created_at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7C204-7B2F-40C4-1117-9B44A88425E2}"/>
              </a:ext>
            </a:extLst>
          </p:cNvPr>
          <p:cNvSpPr txBox="1"/>
          <p:nvPr/>
        </p:nvSpPr>
        <p:spPr>
          <a:xfrm>
            <a:off x="1458607" y="2420482"/>
            <a:ext cx="1598307" cy="18466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transaction_id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store_id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payment_methode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voucher_id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user_id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Original_amount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discount_applied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final_amount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created_at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910EC-1DEA-3C80-95F7-961AB1A7BC9A}"/>
              </a:ext>
            </a:extLst>
          </p:cNvPr>
          <p:cNvSpPr txBox="1"/>
          <p:nvPr/>
        </p:nvSpPr>
        <p:spPr>
          <a:xfrm>
            <a:off x="1102216" y="1034768"/>
            <a:ext cx="211372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dirty="0"/>
              <a:t>transactions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14140A-24E1-A39D-EC66-B136E2F6A38D}"/>
              </a:ext>
            </a:extLst>
          </p:cNvPr>
          <p:cNvGrpSpPr/>
          <p:nvPr/>
        </p:nvGrpSpPr>
        <p:grpSpPr>
          <a:xfrm>
            <a:off x="8187779" y="1455049"/>
            <a:ext cx="1795671" cy="2416940"/>
            <a:chOff x="838199" y="2189373"/>
            <a:chExt cx="2885295" cy="3154221"/>
          </a:xfrm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DDAEBB38-BAD6-F352-BB87-46A29B576C01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A0B86D-4C29-0D97-2E9E-100D74D38DDA}"/>
                </a:ext>
              </a:extLst>
            </p:cNvPr>
            <p:cNvSpPr/>
            <p:nvPr/>
          </p:nvSpPr>
          <p:spPr>
            <a:xfrm>
              <a:off x="838199" y="2408903"/>
              <a:ext cx="2885295" cy="2934691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B00DEBEB-51D5-B3EF-1A0D-8B458C4368A5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4460">
              <a:extLst>
                <a:ext uri="{FF2B5EF4-FFF2-40B4-BE49-F238E27FC236}">
                  <a16:creationId xmlns:a16="http://schemas.microsoft.com/office/drawing/2014/main" id="{50CD4A61-7483-5BB1-368D-34F3FC582B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0868B39-AA60-81C9-56D7-0723AB673F6D}"/>
              </a:ext>
            </a:extLst>
          </p:cNvPr>
          <p:cNvSpPr txBox="1"/>
          <p:nvPr/>
        </p:nvSpPr>
        <p:spPr>
          <a:xfrm>
            <a:off x="6003695" y="1040453"/>
            <a:ext cx="139814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dirty="0"/>
              <a:t>stores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E03F3B-EC7A-46C6-850A-BA7A134F9052}"/>
              </a:ext>
            </a:extLst>
          </p:cNvPr>
          <p:cNvGrpSpPr/>
          <p:nvPr/>
        </p:nvGrpSpPr>
        <p:grpSpPr>
          <a:xfrm>
            <a:off x="5872992" y="1443778"/>
            <a:ext cx="1795671" cy="2514144"/>
            <a:chOff x="838199" y="2189373"/>
            <a:chExt cx="2885295" cy="3281077"/>
          </a:xfrm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2191ADCA-8E6C-E2E9-B88B-0E2CDF7A1AA7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E24330-9128-B28C-F4F1-4343EF88E28A}"/>
                </a:ext>
              </a:extLst>
            </p:cNvPr>
            <p:cNvSpPr/>
            <p:nvPr/>
          </p:nvSpPr>
          <p:spPr>
            <a:xfrm>
              <a:off x="838199" y="2408902"/>
              <a:ext cx="2885295" cy="3061548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: Top Corners Rounded 31">
              <a:extLst>
                <a:ext uri="{FF2B5EF4-FFF2-40B4-BE49-F238E27FC236}">
                  <a16:creationId xmlns:a16="http://schemas.microsoft.com/office/drawing/2014/main" id="{8F305C17-5E0C-B91E-3E16-8EA47CE6F00F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4460">
              <a:extLst>
                <a:ext uri="{FF2B5EF4-FFF2-40B4-BE49-F238E27FC236}">
                  <a16:creationId xmlns:a16="http://schemas.microsoft.com/office/drawing/2014/main" id="{EEBC2273-2A09-839E-216A-098AFE328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366EC34-F438-EC26-FB32-1F78CDD4D526}"/>
              </a:ext>
            </a:extLst>
          </p:cNvPr>
          <p:cNvSpPr txBox="1"/>
          <p:nvPr/>
        </p:nvSpPr>
        <p:spPr>
          <a:xfrm>
            <a:off x="6249198" y="2394661"/>
            <a:ext cx="1385351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Store_id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Store_name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Street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Postal_code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City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State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Latitude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longitude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D274F6-5E1A-5295-CE9F-DB602CC00C65}"/>
              </a:ext>
            </a:extLst>
          </p:cNvPr>
          <p:cNvSpPr txBox="1"/>
          <p:nvPr/>
        </p:nvSpPr>
        <p:spPr>
          <a:xfrm>
            <a:off x="7341559" y="1029577"/>
            <a:ext cx="339634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dirty="0" err="1"/>
              <a:t>menu_items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33CFEE-909C-D221-242A-00391EB06A2D}"/>
              </a:ext>
            </a:extLst>
          </p:cNvPr>
          <p:cNvSpPr txBox="1"/>
          <p:nvPr/>
        </p:nvSpPr>
        <p:spPr>
          <a:xfrm>
            <a:off x="8479802" y="2400434"/>
            <a:ext cx="1598307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err="1"/>
              <a:t>item_id</a:t>
            </a:r>
            <a:endParaRPr lang="en-US" dirty="0"/>
          </a:p>
          <a:p>
            <a:r>
              <a:rPr lang="en-US" dirty="0" err="1"/>
              <a:t>item_name</a:t>
            </a:r>
            <a:endParaRPr lang="en-US" dirty="0"/>
          </a:p>
          <a:p>
            <a:r>
              <a:rPr lang="en-US" dirty="0"/>
              <a:t>category</a:t>
            </a:r>
          </a:p>
          <a:p>
            <a:r>
              <a:rPr lang="en-US" dirty="0"/>
              <a:t>price</a:t>
            </a:r>
          </a:p>
          <a:p>
            <a:r>
              <a:rPr lang="en-US" dirty="0" err="1"/>
              <a:t>is_seasonal</a:t>
            </a:r>
            <a:endParaRPr lang="en-US" dirty="0"/>
          </a:p>
          <a:p>
            <a:r>
              <a:rPr lang="en-US" dirty="0" err="1"/>
              <a:t>available_from</a:t>
            </a:r>
            <a:endParaRPr lang="en-US" dirty="0"/>
          </a:p>
          <a:p>
            <a:r>
              <a:rPr lang="en-US" dirty="0" err="1"/>
              <a:t>available_to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C166BC-829C-08AA-796E-9E6EE9C052B9}"/>
              </a:ext>
            </a:extLst>
          </p:cNvPr>
          <p:cNvSpPr txBox="1"/>
          <p:nvPr/>
        </p:nvSpPr>
        <p:spPr>
          <a:xfrm>
            <a:off x="5063371" y="5506055"/>
            <a:ext cx="1598307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user_id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gender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birthdate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register_at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73C2F6-83EF-835B-802A-0F7FF375CC43}"/>
              </a:ext>
            </a:extLst>
          </p:cNvPr>
          <p:cNvSpPr txBox="1"/>
          <p:nvPr/>
        </p:nvSpPr>
        <p:spPr>
          <a:xfrm>
            <a:off x="4935770" y="4077578"/>
            <a:ext cx="190510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dirty="0" err="1"/>
              <a:t>Payment_methode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ED0F06-B877-8CCE-A8D4-8ED00B180699}"/>
              </a:ext>
            </a:extLst>
          </p:cNvPr>
          <p:cNvGrpSpPr/>
          <p:nvPr/>
        </p:nvGrpSpPr>
        <p:grpSpPr>
          <a:xfrm>
            <a:off x="5018407" y="4466784"/>
            <a:ext cx="1795671" cy="1862014"/>
            <a:chOff x="838199" y="2189373"/>
            <a:chExt cx="2885295" cy="2430016"/>
          </a:xfrm>
        </p:grpSpPr>
        <p:sp>
          <p:nvSpPr>
            <p:cNvPr id="53" name="Rectangle: Top Corners Rounded 52">
              <a:extLst>
                <a:ext uri="{FF2B5EF4-FFF2-40B4-BE49-F238E27FC236}">
                  <a16:creationId xmlns:a16="http://schemas.microsoft.com/office/drawing/2014/main" id="{1DB81C75-1B3B-C216-346C-2CE03BF1A96F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8E8E5B-B376-728B-DD70-FB4BB5864D17}"/>
                </a:ext>
              </a:extLst>
            </p:cNvPr>
            <p:cNvSpPr/>
            <p:nvPr/>
          </p:nvSpPr>
          <p:spPr>
            <a:xfrm>
              <a:off x="838199" y="2408903"/>
              <a:ext cx="2885295" cy="2210486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Rectangle: Top Corners Rounded 54">
              <a:extLst>
                <a:ext uri="{FF2B5EF4-FFF2-40B4-BE49-F238E27FC236}">
                  <a16:creationId xmlns:a16="http://schemas.microsoft.com/office/drawing/2014/main" id="{67772194-1E83-A45B-34EE-6394D5D2C001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4460">
              <a:extLst>
                <a:ext uri="{FF2B5EF4-FFF2-40B4-BE49-F238E27FC236}">
                  <a16:creationId xmlns:a16="http://schemas.microsoft.com/office/drawing/2014/main" id="{271FFB19-9827-CF28-E25A-304DC9379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4DB61A8-1028-9958-D073-C5A0FE40E2B4}"/>
              </a:ext>
            </a:extLst>
          </p:cNvPr>
          <p:cNvSpPr txBox="1"/>
          <p:nvPr/>
        </p:nvSpPr>
        <p:spPr>
          <a:xfrm>
            <a:off x="5329920" y="5455762"/>
            <a:ext cx="1510956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Methode_id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 err="1"/>
              <a:t>Methode_name</a:t>
            </a:r>
            <a:endParaRPr lang="en-US" sz="12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category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86C725E-10ED-C0A8-BEA5-638D9BEDADBA}"/>
              </a:ext>
            </a:extLst>
          </p:cNvPr>
          <p:cNvGrpSpPr/>
          <p:nvPr/>
        </p:nvGrpSpPr>
        <p:grpSpPr>
          <a:xfrm>
            <a:off x="7394108" y="4444778"/>
            <a:ext cx="1795671" cy="2197780"/>
            <a:chOff x="838199" y="2189373"/>
            <a:chExt cx="2885295" cy="3154221"/>
          </a:xfrm>
        </p:grpSpPr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FB76CA4A-77D8-FB67-8F99-9EDF128794A9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168E92C-1E99-BDF9-E90A-0715BBE6F218}"/>
                </a:ext>
              </a:extLst>
            </p:cNvPr>
            <p:cNvSpPr/>
            <p:nvPr/>
          </p:nvSpPr>
          <p:spPr>
            <a:xfrm>
              <a:off x="838199" y="2408903"/>
              <a:ext cx="2885295" cy="2934691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: Top Corners Rounded 60">
              <a:extLst>
                <a:ext uri="{FF2B5EF4-FFF2-40B4-BE49-F238E27FC236}">
                  <a16:creationId xmlns:a16="http://schemas.microsoft.com/office/drawing/2014/main" id="{9B3D522F-34F2-43EA-7620-2F2ED7BA9845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4460">
              <a:extLst>
                <a:ext uri="{FF2B5EF4-FFF2-40B4-BE49-F238E27FC236}">
                  <a16:creationId xmlns:a16="http://schemas.microsoft.com/office/drawing/2014/main" id="{2BB7AF3A-74F8-32E5-8151-C517F383FB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DD1244E-5254-9434-516C-BD511F93E5C3}"/>
              </a:ext>
            </a:extLst>
          </p:cNvPr>
          <p:cNvSpPr txBox="1"/>
          <p:nvPr/>
        </p:nvSpPr>
        <p:spPr>
          <a:xfrm>
            <a:off x="6584107" y="4073358"/>
            <a:ext cx="339634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dirty="0"/>
              <a:t>vouchers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454EC3B-D145-CEDD-6EC6-AE80EB18B265}"/>
              </a:ext>
            </a:extLst>
          </p:cNvPr>
          <p:cNvSpPr txBox="1"/>
          <p:nvPr/>
        </p:nvSpPr>
        <p:spPr>
          <a:xfrm>
            <a:off x="7686131" y="5390163"/>
            <a:ext cx="1598307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</a:lstStyle>
          <a:p>
            <a:r>
              <a:rPr lang="en-US" dirty="0" err="1"/>
              <a:t>Voucher_id</a:t>
            </a:r>
            <a:endParaRPr lang="en-US" dirty="0"/>
          </a:p>
          <a:p>
            <a:r>
              <a:rPr lang="en-US" dirty="0" err="1"/>
              <a:t>Voucher_code</a:t>
            </a:r>
            <a:endParaRPr lang="en-US" dirty="0"/>
          </a:p>
          <a:p>
            <a:r>
              <a:rPr lang="en-US" dirty="0" err="1"/>
              <a:t>Discount_type</a:t>
            </a:r>
            <a:endParaRPr lang="en-US" dirty="0"/>
          </a:p>
          <a:p>
            <a:r>
              <a:rPr lang="en-US" dirty="0" err="1"/>
              <a:t>Discount_value</a:t>
            </a:r>
            <a:endParaRPr lang="en-US" dirty="0"/>
          </a:p>
          <a:p>
            <a:r>
              <a:rPr lang="en-US" dirty="0" err="1"/>
              <a:t>Valid_from</a:t>
            </a:r>
            <a:endParaRPr lang="en-US" dirty="0"/>
          </a:p>
          <a:p>
            <a:r>
              <a:rPr lang="en-US" dirty="0" err="1"/>
              <a:t>Valid_to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24F5CD-AD20-7F91-8E63-BBE3B9FD7D6A}"/>
              </a:ext>
            </a:extLst>
          </p:cNvPr>
          <p:cNvSpPr/>
          <p:nvPr/>
        </p:nvSpPr>
        <p:spPr>
          <a:xfrm>
            <a:off x="1102216" y="1029577"/>
            <a:ext cx="2133699" cy="336891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B04F3-9014-5D18-C00E-A5604D037850}"/>
              </a:ext>
            </a:extLst>
          </p:cNvPr>
          <p:cNvSpPr txBox="1"/>
          <p:nvPr/>
        </p:nvSpPr>
        <p:spPr>
          <a:xfrm>
            <a:off x="1508302" y="5070004"/>
            <a:ext cx="305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Customer segmentation using the RFM model requires a customer ID and supporting data for Recency, Frequency, and Monetary value. Therefore, transaction data will be used.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96145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BB424-C647-76FD-6542-FFFB16B88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B248F-6415-C6C4-05DE-5511954C8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4BC6AD-C6C1-20F4-0006-A7CBAE78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2E127-F79B-4236-1B61-7DD0634A60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7FC08-0896-5DC7-ABFE-8893362ACB5D}"/>
              </a:ext>
            </a:extLst>
          </p:cNvPr>
          <p:cNvSpPr txBox="1"/>
          <p:nvPr/>
        </p:nvSpPr>
        <p:spPr>
          <a:xfrm>
            <a:off x="2113271" y="264740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Duplicated Rows 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4FA6751E-EB02-CE57-036C-9CB2361233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827" y="1768509"/>
            <a:ext cx="720811" cy="804871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6F69D4AC-4625-2E21-B144-E5448E6D14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1943" y="1768509"/>
            <a:ext cx="844271" cy="8131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6CF436-E503-4A7B-4C38-4165E111002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525638" y="2170945"/>
            <a:ext cx="2046305" cy="411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A619BD3-CB9D-3C31-2DEE-C14A33B1379B}"/>
              </a:ext>
            </a:extLst>
          </p:cNvPr>
          <p:cNvSpPr txBox="1"/>
          <p:nvPr/>
        </p:nvSpPr>
        <p:spPr>
          <a:xfrm>
            <a:off x="4854846" y="2647404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Missing 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C84A8C-C42C-199D-46F0-92B372243B6F}"/>
              </a:ext>
            </a:extLst>
          </p:cNvPr>
          <p:cNvGrpSpPr/>
          <p:nvPr/>
        </p:nvGrpSpPr>
        <p:grpSpPr>
          <a:xfrm>
            <a:off x="8462519" y="1776745"/>
            <a:ext cx="998346" cy="870659"/>
            <a:chOff x="7147546" y="3228881"/>
            <a:chExt cx="1027430" cy="1019175"/>
          </a:xfrm>
        </p:grpSpPr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A3A76040-EDC9-5370-F516-AB7B3A38FD85}"/>
                </a:ext>
              </a:extLst>
            </p:cNvPr>
            <p:cNvSpPr/>
            <p:nvPr/>
          </p:nvSpPr>
          <p:spPr>
            <a:xfrm>
              <a:off x="7147546" y="3228881"/>
              <a:ext cx="1027430" cy="1019175"/>
            </a:xfrm>
            <a:custGeom>
              <a:avLst/>
              <a:gdLst/>
              <a:ahLst/>
              <a:cxnLst/>
              <a:rect l="l" t="t" r="r" b="b"/>
              <a:pathLst>
                <a:path w="1027430" h="1019175">
                  <a:moveTo>
                    <a:pt x="108129" y="1018647"/>
                  </a:moveTo>
                  <a:lnTo>
                    <a:pt x="59962" y="1003475"/>
                  </a:lnTo>
                  <a:lnTo>
                    <a:pt x="32046" y="969245"/>
                  </a:lnTo>
                  <a:lnTo>
                    <a:pt x="18500" y="956159"/>
                  </a:lnTo>
                  <a:lnTo>
                    <a:pt x="8436" y="940479"/>
                  </a:lnTo>
                  <a:lnTo>
                    <a:pt x="2166" y="922744"/>
                  </a:lnTo>
                  <a:lnTo>
                    <a:pt x="0" y="903493"/>
                  </a:lnTo>
                  <a:lnTo>
                    <a:pt x="1659" y="886680"/>
                  </a:lnTo>
                  <a:lnTo>
                    <a:pt x="6500" y="870883"/>
                  </a:lnTo>
                  <a:lnTo>
                    <a:pt x="14304" y="856505"/>
                  </a:lnTo>
                  <a:lnTo>
                    <a:pt x="24848" y="843947"/>
                  </a:lnTo>
                  <a:lnTo>
                    <a:pt x="24848" y="165168"/>
                  </a:lnTo>
                  <a:lnTo>
                    <a:pt x="31403" y="132828"/>
                  </a:lnTo>
                  <a:lnTo>
                    <a:pt x="49268" y="106389"/>
                  </a:lnTo>
                  <a:lnTo>
                    <a:pt x="75741" y="88548"/>
                  </a:lnTo>
                  <a:lnTo>
                    <a:pt x="108122" y="82002"/>
                  </a:lnTo>
                  <a:lnTo>
                    <a:pt x="140503" y="88548"/>
                  </a:lnTo>
                  <a:lnTo>
                    <a:pt x="166976" y="106389"/>
                  </a:lnTo>
                  <a:lnTo>
                    <a:pt x="184840" y="132828"/>
                  </a:lnTo>
                  <a:lnTo>
                    <a:pt x="191395" y="165168"/>
                  </a:lnTo>
                  <a:lnTo>
                    <a:pt x="191395" y="198532"/>
                  </a:lnTo>
                  <a:lnTo>
                    <a:pt x="197868" y="193481"/>
                  </a:lnTo>
                  <a:lnTo>
                    <a:pt x="204823" y="189075"/>
                  </a:lnTo>
                  <a:lnTo>
                    <a:pt x="212215" y="185359"/>
                  </a:lnTo>
                  <a:lnTo>
                    <a:pt x="219998" y="182379"/>
                  </a:lnTo>
                  <a:lnTo>
                    <a:pt x="231795" y="159327"/>
                  </a:lnTo>
                  <a:lnTo>
                    <a:pt x="249887" y="141103"/>
                  </a:lnTo>
                  <a:lnTo>
                    <a:pt x="272838" y="129128"/>
                  </a:lnTo>
                  <a:lnTo>
                    <a:pt x="299207" y="124821"/>
                  </a:lnTo>
                  <a:lnTo>
                    <a:pt x="325577" y="129129"/>
                  </a:lnTo>
                  <a:lnTo>
                    <a:pt x="348528" y="141108"/>
                  </a:lnTo>
                  <a:lnTo>
                    <a:pt x="366620" y="159336"/>
                  </a:lnTo>
                  <a:lnTo>
                    <a:pt x="378416" y="182394"/>
                  </a:lnTo>
                  <a:lnTo>
                    <a:pt x="401496" y="194173"/>
                  </a:lnTo>
                  <a:lnTo>
                    <a:pt x="419743" y="212238"/>
                  </a:lnTo>
                  <a:lnTo>
                    <a:pt x="431733" y="235154"/>
                  </a:lnTo>
                  <a:lnTo>
                    <a:pt x="436046" y="261487"/>
                  </a:lnTo>
                  <a:lnTo>
                    <a:pt x="436046" y="364759"/>
                  </a:lnTo>
                  <a:lnTo>
                    <a:pt x="448398" y="343539"/>
                  </a:lnTo>
                  <a:lnTo>
                    <a:pt x="466248" y="326873"/>
                  </a:lnTo>
                  <a:lnTo>
                    <a:pt x="488359" y="315978"/>
                  </a:lnTo>
                  <a:lnTo>
                    <a:pt x="513492" y="312076"/>
                  </a:lnTo>
                  <a:lnTo>
                    <a:pt x="538634" y="315978"/>
                  </a:lnTo>
                  <a:lnTo>
                    <a:pt x="560748" y="326873"/>
                  </a:lnTo>
                  <a:lnTo>
                    <a:pt x="578597" y="343539"/>
                  </a:lnTo>
                  <a:lnTo>
                    <a:pt x="590945" y="364759"/>
                  </a:lnTo>
                  <a:lnTo>
                    <a:pt x="590945" y="136658"/>
                  </a:lnTo>
                  <a:lnTo>
                    <a:pt x="595259" y="110323"/>
                  </a:lnTo>
                  <a:lnTo>
                    <a:pt x="607252" y="87402"/>
                  </a:lnTo>
                  <a:lnTo>
                    <a:pt x="625501" y="69331"/>
                  </a:lnTo>
                  <a:lnTo>
                    <a:pt x="648582" y="57550"/>
                  </a:lnTo>
                  <a:lnTo>
                    <a:pt x="660374" y="34502"/>
                  </a:lnTo>
                  <a:lnTo>
                    <a:pt x="678464" y="16281"/>
                  </a:lnTo>
                  <a:lnTo>
                    <a:pt x="701414" y="4306"/>
                  </a:lnTo>
                  <a:lnTo>
                    <a:pt x="727784" y="0"/>
                  </a:lnTo>
                  <a:lnTo>
                    <a:pt x="754155" y="4306"/>
                  </a:lnTo>
                  <a:lnTo>
                    <a:pt x="777108" y="16281"/>
                  </a:lnTo>
                  <a:lnTo>
                    <a:pt x="795203" y="34502"/>
                  </a:lnTo>
                  <a:lnTo>
                    <a:pt x="807000" y="57550"/>
                  </a:lnTo>
                  <a:lnTo>
                    <a:pt x="830084" y="69331"/>
                  </a:lnTo>
                  <a:lnTo>
                    <a:pt x="848330" y="87402"/>
                  </a:lnTo>
                  <a:lnTo>
                    <a:pt x="860318" y="110323"/>
                  </a:lnTo>
                  <a:lnTo>
                    <a:pt x="864630" y="136658"/>
                  </a:lnTo>
                  <a:lnTo>
                    <a:pt x="864630" y="500450"/>
                  </a:lnTo>
                  <a:lnTo>
                    <a:pt x="860318" y="526783"/>
                  </a:lnTo>
                  <a:lnTo>
                    <a:pt x="848330" y="549701"/>
                  </a:lnTo>
                  <a:lnTo>
                    <a:pt x="830084" y="567766"/>
                  </a:lnTo>
                  <a:lnTo>
                    <a:pt x="807000" y="579542"/>
                  </a:lnTo>
                  <a:lnTo>
                    <a:pt x="795203" y="602595"/>
                  </a:lnTo>
                  <a:lnTo>
                    <a:pt x="777108" y="620818"/>
                  </a:lnTo>
                  <a:lnTo>
                    <a:pt x="754155" y="632793"/>
                  </a:lnTo>
                  <a:lnTo>
                    <a:pt x="727784" y="637100"/>
                  </a:lnTo>
                  <a:lnTo>
                    <a:pt x="702649" y="633198"/>
                  </a:lnTo>
                  <a:lnTo>
                    <a:pt x="680541" y="622304"/>
                  </a:lnTo>
                  <a:lnTo>
                    <a:pt x="662696" y="605637"/>
                  </a:lnTo>
                  <a:lnTo>
                    <a:pt x="650346" y="584417"/>
                  </a:lnTo>
                  <a:lnTo>
                    <a:pt x="650346" y="723358"/>
                  </a:lnTo>
                  <a:lnTo>
                    <a:pt x="646033" y="749697"/>
                  </a:lnTo>
                  <a:lnTo>
                    <a:pt x="634041" y="772621"/>
                  </a:lnTo>
                  <a:lnTo>
                    <a:pt x="615793" y="790692"/>
                  </a:lnTo>
                  <a:lnTo>
                    <a:pt x="592708" y="802473"/>
                  </a:lnTo>
                  <a:lnTo>
                    <a:pt x="590650" y="808777"/>
                  </a:lnTo>
                  <a:lnTo>
                    <a:pt x="587841" y="814764"/>
                  </a:lnTo>
                  <a:lnTo>
                    <a:pt x="584398" y="820319"/>
                  </a:lnTo>
                  <a:lnTo>
                    <a:pt x="944922" y="820334"/>
                  </a:lnTo>
                  <a:lnTo>
                    <a:pt x="977483" y="827626"/>
                  </a:lnTo>
                  <a:lnTo>
                    <a:pt x="1003497" y="845424"/>
                  </a:lnTo>
                  <a:lnTo>
                    <a:pt x="1020732" y="871468"/>
                  </a:lnTo>
                  <a:lnTo>
                    <a:pt x="1026961" y="903501"/>
                  </a:lnTo>
                  <a:lnTo>
                    <a:pt x="1020794" y="935529"/>
                  </a:lnTo>
                  <a:lnTo>
                    <a:pt x="1003762" y="961560"/>
                  </a:lnTo>
                  <a:lnTo>
                    <a:pt x="978065" y="979334"/>
                  </a:lnTo>
                  <a:lnTo>
                    <a:pt x="945905" y="986592"/>
                  </a:lnTo>
                  <a:lnTo>
                    <a:pt x="173926" y="986629"/>
                  </a:lnTo>
                  <a:lnTo>
                    <a:pt x="172397" y="988610"/>
                  </a:lnTo>
                  <a:lnTo>
                    <a:pt x="141459" y="1011764"/>
                  </a:lnTo>
                  <a:lnTo>
                    <a:pt x="125242" y="1016888"/>
                  </a:lnTo>
                  <a:lnTo>
                    <a:pt x="108129" y="1018647"/>
                  </a:lnTo>
                  <a:close/>
                </a:path>
              </a:pathLst>
            </a:custGeom>
            <a:solidFill>
              <a:srgbClr val="F9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E0F18616-6A5E-4CCE-E636-823186FC0DC1}"/>
                </a:ext>
              </a:extLst>
            </p:cNvPr>
            <p:cNvSpPr/>
            <p:nvPr/>
          </p:nvSpPr>
          <p:spPr>
            <a:xfrm>
              <a:off x="7176607" y="3257907"/>
              <a:ext cx="969010" cy="960755"/>
            </a:xfrm>
            <a:custGeom>
              <a:avLst/>
              <a:gdLst/>
              <a:ahLst/>
              <a:cxnLst/>
              <a:rect l="l" t="t" r="r" b="b"/>
              <a:pathLst>
                <a:path w="969009" h="960754">
                  <a:moveTo>
                    <a:pt x="296926" y="259207"/>
                  </a:moveTo>
                  <a:lnTo>
                    <a:pt x="243344" y="259207"/>
                  </a:lnTo>
                  <a:lnTo>
                    <a:pt x="243344" y="569506"/>
                  </a:lnTo>
                  <a:lnTo>
                    <a:pt x="296926" y="569506"/>
                  </a:lnTo>
                  <a:lnTo>
                    <a:pt x="296926" y="259207"/>
                  </a:lnTo>
                  <a:close/>
                </a:path>
                <a:path w="969009" h="960754">
                  <a:moveTo>
                    <a:pt x="511200" y="446455"/>
                  </a:moveTo>
                  <a:lnTo>
                    <a:pt x="457644" y="446455"/>
                  </a:lnTo>
                  <a:lnTo>
                    <a:pt x="457644" y="667588"/>
                  </a:lnTo>
                  <a:lnTo>
                    <a:pt x="511200" y="667588"/>
                  </a:lnTo>
                  <a:lnTo>
                    <a:pt x="511200" y="446455"/>
                  </a:lnTo>
                  <a:close/>
                </a:path>
                <a:path w="969009" h="960754">
                  <a:moveTo>
                    <a:pt x="725512" y="134378"/>
                  </a:moveTo>
                  <a:lnTo>
                    <a:pt x="671944" y="134378"/>
                  </a:lnTo>
                  <a:lnTo>
                    <a:pt x="671944" y="444677"/>
                  </a:lnTo>
                  <a:lnTo>
                    <a:pt x="725512" y="444677"/>
                  </a:lnTo>
                  <a:lnTo>
                    <a:pt x="725512" y="134378"/>
                  </a:lnTo>
                  <a:close/>
                </a:path>
                <a:path w="969009" h="960754">
                  <a:moveTo>
                    <a:pt x="806500" y="107619"/>
                  </a:moveTo>
                  <a:lnTo>
                    <a:pt x="802297" y="86715"/>
                  </a:lnTo>
                  <a:lnTo>
                    <a:pt x="790816" y="69583"/>
                  </a:lnTo>
                  <a:lnTo>
                    <a:pt x="779081" y="61569"/>
                  </a:lnTo>
                  <a:lnTo>
                    <a:pt x="779081" y="107619"/>
                  </a:lnTo>
                  <a:lnTo>
                    <a:pt x="779081" y="471424"/>
                  </a:lnTo>
                  <a:lnTo>
                    <a:pt x="776973" y="481838"/>
                  </a:lnTo>
                  <a:lnTo>
                    <a:pt x="771232" y="490347"/>
                  </a:lnTo>
                  <a:lnTo>
                    <a:pt x="762723" y="496074"/>
                  </a:lnTo>
                  <a:lnTo>
                    <a:pt x="752284" y="498170"/>
                  </a:lnTo>
                  <a:lnTo>
                    <a:pt x="725512" y="498170"/>
                  </a:lnTo>
                  <a:lnTo>
                    <a:pt x="725385" y="525551"/>
                  </a:lnTo>
                  <a:lnTo>
                    <a:pt x="723404" y="535343"/>
                  </a:lnTo>
                  <a:lnTo>
                    <a:pt x="717664" y="543839"/>
                  </a:lnTo>
                  <a:lnTo>
                    <a:pt x="709142" y="549579"/>
                  </a:lnTo>
                  <a:lnTo>
                    <a:pt x="698715" y="551675"/>
                  </a:lnTo>
                  <a:lnTo>
                    <a:pt x="688289" y="549579"/>
                  </a:lnTo>
                  <a:lnTo>
                    <a:pt x="679780" y="543839"/>
                  </a:lnTo>
                  <a:lnTo>
                    <a:pt x="674039" y="535343"/>
                  </a:lnTo>
                  <a:lnTo>
                    <a:pt x="672071" y="525551"/>
                  </a:lnTo>
                  <a:lnTo>
                    <a:pt x="671944" y="498170"/>
                  </a:lnTo>
                  <a:lnTo>
                    <a:pt x="645147" y="498170"/>
                  </a:lnTo>
                  <a:lnTo>
                    <a:pt x="618350" y="471424"/>
                  </a:lnTo>
                  <a:lnTo>
                    <a:pt x="618350" y="408305"/>
                  </a:lnTo>
                  <a:lnTo>
                    <a:pt x="618350" y="107619"/>
                  </a:lnTo>
                  <a:lnTo>
                    <a:pt x="620458" y="97218"/>
                  </a:lnTo>
                  <a:lnTo>
                    <a:pt x="626198" y="88722"/>
                  </a:lnTo>
                  <a:lnTo>
                    <a:pt x="634720" y="82981"/>
                  </a:lnTo>
                  <a:lnTo>
                    <a:pt x="645147" y="80886"/>
                  </a:lnTo>
                  <a:lnTo>
                    <a:pt x="671944" y="80886"/>
                  </a:lnTo>
                  <a:lnTo>
                    <a:pt x="672058" y="53505"/>
                  </a:lnTo>
                  <a:lnTo>
                    <a:pt x="674039" y="43713"/>
                  </a:lnTo>
                  <a:lnTo>
                    <a:pt x="679780" y="35217"/>
                  </a:lnTo>
                  <a:lnTo>
                    <a:pt x="688289" y="29489"/>
                  </a:lnTo>
                  <a:lnTo>
                    <a:pt x="698715" y="27381"/>
                  </a:lnTo>
                  <a:lnTo>
                    <a:pt x="709142" y="29489"/>
                  </a:lnTo>
                  <a:lnTo>
                    <a:pt x="717664" y="35217"/>
                  </a:lnTo>
                  <a:lnTo>
                    <a:pt x="723404" y="43713"/>
                  </a:lnTo>
                  <a:lnTo>
                    <a:pt x="725385" y="53505"/>
                  </a:lnTo>
                  <a:lnTo>
                    <a:pt x="725512" y="80886"/>
                  </a:lnTo>
                  <a:lnTo>
                    <a:pt x="752284" y="80886"/>
                  </a:lnTo>
                  <a:lnTo>
                    <a:pt x="762723" y="82981"/>
                  </a:lnTo>
                  <a:lnTo>
                    <a:pt x="771232" y="88722"/>
                  </a:lnTo>
                  <a:lnTo>
                    <a:pt x="776973" y="97218"/>
                  </a:lnTo>
                  <a:lnTo>
                    <a:pt x="779081" y="107619"/>
                  </a:lnTo>
                  <a:lnTo>
                    <a:pt x="779081" y="61569"/>
                  </a:lnTo>
                  <a:lnTo>
                    <a:pt x="773785" y="57937"/>
                  </a:lnTo>
                  <a:lnTo>
                    <a:pt x="752932" y="53505"/>
                  </a:lnTo>
                  <a:lnTo>
                    <a:pt x="748487" y="32677"/>
                  </a:lnTo>
                  <a:lnTo>
                    <a:pt x="744867" y="27381"/>
                  </a:lnTo>
                  <a:lnTo>
                    <a:pt x="736828" y="15671"/>
                  </a:lnTo>
                  <a:lnTo>
                    <a:pt x="719658" y="4203"/>
                  </a:lnTo>
                  <a:lnTo>
                    <a:pt x="698715" y="0"/>
                  </a:lnTo>
                  <a:lnTo>
                    <a:pt x="677773" y="4203"/>
                  </a:lnTo>
                  <a:lnTo>
                    <a:pt x="660615" y="15671"/>
                  </a:lnTo>
                  <a:lnTo>
                    <a:pt x="648957" y="32677"/>
                  </a:lnTo>
                  <a:lnTo>
                    <a:pt x="644525" y="53505"/>
                  </a:lnTo>
                  <a:lnTo>
                    <a:pt x="623658" y="57937"/>
                  </a:lnTo>
                  <a:lnTo>
                    <a:pt x="606628" y="69583"/>
                  </a:lnTo>
                  <a:lnTo>
                    <a:pt x="595147" y="86715"/>
                  </a:lnTo>
                  <a:lnTo>
                    <a:pt x="590943" y="107619"/>
                  </a:lnTo>
                  <a:lnTo>
                    <a:pt x="590943" y="408305"/>
                  </a:lnTo>
                  <a:lnTo>
                    <a:pt x="584174" y="391464"/>
                  </a:lnTo>
                  <a:lnTo>
                    <a:pt x="572465" y="377990"/>
                  </a:lnTo>
                  <a:lnTo>
                    <a:pt x="564794" y="373557"/>
                  </a:lnTo>
                  <a:lnTo>
                    <a:pt x="564794" y="419709"/>
                  </a:lnTo>
                  <a:lnTo>
                    <a:pt x="564794" y="694334"/>
                  </a:lnTo>
                  <a:lnTo>
                    <a:pt x="562686" y="704748"/>
                  </a:lnTo>
                  <a:lnTo>
                    <a:pt x="556945" y="713257"/>
                  </a:lnTo>
                  <a:lnTo>
                    <a:pt x="548424" y="718985"/>
                  </a:lnTo>
                  <a:lnTo>
                    <a:pt x="537997" y="721093"/>
                  </a:lnTo>
                  <a:lnTo>
                    <a:pt x="511200" y="721093"/>
                  </a:lnTo>
                  <a:lnTo>
                    <a:pt x="511200" y="747839"/>
                  </a:lnTo>
                  <a:lnTo>
                    <a:pt x="509104" y="758253"/>
                  </a:lnTo>
                  <a:lnTo>
                    <a:pt x="503364" y="766749"/>
                  </a:lnTo>
                  <a:lnTo>
                    <a:pt x="494842" y="772490"/>
                  </a:lnTo>
                  <a:lnTo>
                    <a:pt x="484428" y="774585"/>
                  </a:lnTo>
                  <a:lnTo>
                    <a:pt x="474002" y="772490"/>
                  </a:lnTo>
                  <a:lnTo>
                    <a:pt x="465480" y="766749"/>
                  </a:lnTo>
                  <a:lnTo>
                    <a:pt x="459740" y="758253"/>
                  </a:lnTo>
                  <a:lnTo>
                    <a:pt x="457644" y="747839"/>
                  </a:lnTo>
                  <a:lnTo>
                    <a:pt x="457644" y="721093"/>
                  </a:lnTo>
                  <a:lnTo>
                    <a:pt x="430847" y="721093"/>
                  </a:lnTo>
                  <a:lnTo>
                    <a:pt x="420420" y="718985"/>
                  </a:lnTo>
                  <a:lnTo>
                    <a:pt x="411911" y="713257"/>
                  </a:lnTo>
                  <a:lnTo>
                    <a:pt x="406171" y="704748"/>
                  </a:lnTo>
                  <a:lnTo>
                    <a:pt x="404063" y="694334"/>
                  </a:lnTo>
                  <a:lnTo>
                    <a:pt x="404063" y="607656"/>
                  </a:lnTo>
                  <a:lnTo>
                    <a:pt x="404063" y="419709"/>
                  </a:lnTo>
                  <a:lnTo>
                    <a:pt x="406171" y="409295"/>
                  </a:lnTo>
                  <a:lnTo>
                    <a:pt x="406844" y="408305"/>
                  </a:lnTo>
                  <a:lnTo>
                    <a:pt x="411911" y="400799"/>
                  </a:lnTo>
                  <a:lnTo>
                    <a:pt x="420420" y="395058"/>
                  </a:lnTo>
                  <a:lnTo>
                    <a:pt x="430847" y="392963"/>
                  </a:lnTo>
                  <a:lnTo>
                    <a:pt x="457644" y="392963"/>
                  </a:lnTo>
                  <a:lnTo>
                    <a:pt x="457644" y="366217"/>
                  </a:lnTo>
                  <a:lnTo>
                    <a:pt x="459740" y="355803"/>
                  </a:lnTo>
                  <a:lnTo>
                    <a:pt x="465480" y="347294"/>
                  </a:lnTo>
                  <a:lnTo>
                    <a:pt x="474002" y="341566"/>
                  </a:lnTo>
                  <a:lnTo>
                    <a:pt x="484428" y="339458"/>
                  </a:lnTo>
                  <a:lnTo>
                    <a:pt x="494842" y="341566"/>
                  </a:lnTo>
                  <a:lnTo>
                    <a:pt x="503364" y="347294"/>
                  </a:lnTo>
                  <a:lnTo>
                    <a:pt x="509104" y="355803"/>
                  </a:lnTo>
                  <a:lnTo>
                    <a:pt x="511200" y="366217"/>
                  </a:lnTo>
                  <a:lnTo>
                    <a:pt x="511200" y="392963"/>
                  </a:lnTo>
                  <a:lnTo>
                    <a:pt x="537997" y="392963"/>
                  </a:lnTo>
                  <a:lnTo>
                    <a:pt x="548424" y="395058"/>
                  </a:lnTo>
                  <a:lnTo>
                    <a:pt x="556945" y="400799"/>
                  </a:lnTo>
                  <a:lnTo>
                    <a:pt x="562686" y="409295"/>
                  </a:lnTo>
                  <a:lnTo>
                    <a:pt x="564794" y="419709"/>
                  </a:lnTo>
                  <a:lnTo>
                    <a:pt x="564794" y="373557"/>
                  </a:lnTo>
                  <a:lnTo>
                    <a:pt x="556920" y="368985"/>
                  </a:lnTo>
                  <a:lnTo>
                    <a:pt x="538645" y="365582"/>
                  </a:lnTo>
                  <a:lnTo>
                    <a:pt x="534200" y="344754"/>
                  </a:lnTo>
                  <a:lnTo>
                    <a:pt x="530567" y="339458"/>
                  </a:lnTo>
                  <a:lnTo>
                    <a:pt x="522541" y="327748"/>
                  </a:lnTo>
                  <a:lnTo>
                    <a:pt x="505371" y="316280"/>
                  </a:lnTo>
                  <a:lnTo>
                    <a:pt x="484428" y="312077"/>
                  </a:lnTo>
                  <a:lnTo>
                    <a:pt x="463486" y="316280"/>
                  </a:lnTo>
                  <a:lnTo>
                    <a:pt x="446328" y="327748"/>
                  </a:lnTo>
                  <a:lnTo>
                    <a:pt x="434657" y="344754"/>
                  </a:lnTo>
                  <a:lnTo>
                    <a:pt x="430225" y="365582"/>
                  </a:lnTo>
                  <a:lnTo>
                    <a:pt x="411949" y="368985"/>
                  </a:lnTo>
                  <a:lnTo>
                    <a:pt x="396392" y="377990"/>
                  </a:lnTo>
                  <a:lnTo>
                    <a:pt x="384683" y="391464"/>
                  </a:lnTo>
                  <a:lnTo>
                    <a:pt x="377913" y="408305"/>
                  </a:lnTo>
                  <a:lnTo>
                    <a:pt x="377913" y="232473"/>
                  </a:lnTo>
                  <a:lnTo>
                    <a:pt x="373710" y="211556"/>
                  </a:lnTo>
                  <a:lnTo>
                    <a:pt x="362216" y="194411"/>
                  </a:lnTo>
                  <a:lnTo>
                    <a:pt x="350494" y="186410"/>
                  </a:lnTo>
                  <a:lnTo>
                    <a:pt x="350494" y="232473"/>
                  </a:lnTo>
                  <a:lnTo>
                    <a:pt x="350494" y="596265"/>
                  </a:lnTo>
                  <a:lnTo>
                    <a:pt x="348386" y="606666"/>
                  </a:lnTo>
                  <a:lnTo>
                    <a:pt x="342646" y="615175"/>
                  </a:lnTo>
                  <a:lnTo>
                    <a:pt x="334137" y="620903"/>
                  </a:lnTo>
                  <a:lnTo>
                    <a:pt x="323710" y="623011"/>
                  </a:lnTo>
                  <a:lnTo>
                    <a:pt x="296926" y="623011"/>
                  </a:lnTo>
                  <a:lnTo>
                    <a:pt x="296799" y="650379"/>
                  </a:lnTo>
                  <a:lnTo>
                    <a:pt x="294817" y="660171"/>
                  </a:lnTo>
                  <a:lnTo>
                    <a:pt x="289077" y="668667"/>
                  </a:lnTo>
                  <a:lnTo>
                    <a:pt x="280568" y="674408"/>
                  </a:lnTo>
                  <a:lnTo>
                    <a:pt x="270141" y="676503"/>
                  </a:lnTo>
                  <a:lnTo>
                    <a:pt x="259715" y="674408"/>
                  </a:lnTo>
                  <a:lnTo>
                    <a:pt x="251193" y="668667"/>
                  </a:lnTo>
                  <a:lnTo>
                    <a:pt x="245452" y="660171"/>
                  </a:lnTo>
                  <a:lnTo>
                    <a:pt x="243471" y="650379"/>
                  </a:lnTo>
                  <a:lnTo>
                    <a:pt x="243344" y="623011"/>
                  </a:lnTo>
                  <a:lnTo>
                    <a:pt x="216573" y="623011"/>
                  </a:lnTo>
                  <a:lnTo>
                    <a:pt x="206133" y="620903"/>
                  </a:lnTo>
                  <a:lnTo>
                    <a:pt x="197624" y="615175"/>
                  </a:lnTo>
                  <a:lnTo>
                    <a:pt x="191884" y="606666"/>
                  </a:lnTo>
                  <a:lnTo>
                    <a:pt x="189776" y="596265"/>
                  </a:lnTo>
                  <a:lnTo>
                    <a:pt x="189776" y="232473"/>
                  </a:lnTo>
                  <a:lnTo>
                    <a:pt x="191884" y="222046"/>
                  </a:lnTo>
                  <a:lnTo>
                    <a:pt x="197624" y="213550"/>
                  </a:lnTo>
                  <a:lnTo>
                    <a:pt x="206133" y="207810"/>
                  </a:lnTo>
                  <a:lnTo>
                    <a:pt x="216573" y="205714"/>
                  </a:lnTo>
                  <a:lnTo>
                    <a:pt x="243344" y="205714"/>
                  </a:lnTo>
                  <a:lnTo>
                    <a:pt x="243471" y="178346"/>
                  </a:lnTo>
                  <a:lnTo>
                    <a:pt x="245452" y="168554"/>
                  </a:lnTo>
                  <a:lnTo>
                    <a:pt x="251193" y="160045"/>
                  </a:lnTo>
                  <a:lnTo>
                    <a:pt x="259715" y="154317"/>
                  </a:lnTo>
                  <a:lnTo>
                    <a:pt x="270141" y="152209"/>
                  </a:lnTo>
                  <a:lnTo>
                    <a:pt x="280568" y="154317"/>
                  </a:lnTo>
                  <a:lnTo>
                    <a:pt x="289077" y="160045"/>
                  </a:lnTo>
                  <a:lnTo>
                    <a:pt x="294817" y="168554"/>
                  </a:lnTo>
                  <a:lnTo>
                    <a:pt x="296799" y="178346"/>
                  </a:lnTo>
                  <a:lnTo>
                    <a:pt x="296926" y="205714"/>
                  </a:lnTo>
                  <a:lnTo>
                    <a:pt x="323710" y="205714"/>
                  </a:lnTo>
                  <a:lnTo>
                    <a:pt x="334137" y="207810"/>
                  </a:lnTo>
                  <a:lnTo>
                    <a:pt x="342646" y="213550"/>
                  </a:lnTo>
                  <a:lnTo>
                    <a:pt x="348386" y="222046"/>
                  </a:lnTo>
                  <a:lnTo>
                    <a:pt x="350494" y="232473"/>
                  </a:lnTo>
                  <a:lnTo>
                    <a:pt x="350494" y="186410"/>
                  </a:lnTo>
                  <a:lnTo>
                    <a:pt x="345173" y="182765"/>
                  </a:lnTo>
                  <a:lnTo>
                    <a:pt x="324345" y="178346"/>
                  </a:lnTo>
                  <a:lnTo>
                    <a:pt x="319900" y="157505"/>
                  </a:lnTo>
                  <a:lnTo>
                    <a:pt x="316268" y="152209"/>
                  </a:lnTo>
                  <a:lnTo>
                    <a:pt x="308241" y="140500"/>
                  </a:lnTo>
                  <a:lnTo>
                    <a:pt x="291084" y="129032"/>
                  </a:lnTo>
                  <a:lnTo>
                    <a:pt x="270141" y="124828"/>
                  </a:lnTo>
                  <a:lnTo>
                    <a:pt x="249199" y="129032"/>
                  </a:lnTo>
                  <a:lnTo>
                    <a:pt x="232029" y="140500"/>
                  </a:lnTo>
                  <a:lnTo>
                    <a:pt x="220370" y="157505"/>
                  </a:lnTo>
                  <a:lnTo>
                    <a:pt x="215938" y="178346"/>
                  </a:lnTo>
                  <a:lnTo>
                    <a:pt x="195072" y="182765"/>
                  </a:lnTo>
                  <a:lnTo>
                    <a:pt x="178041" y="194411"/>
                  </a:lnTo>
                  <a:lnTo>
                    <a:pt x="166560" y="211556"/>
                  </a:lnTo>
                  <a:lnTo>
                    <a:pt x="162356" y="232473"/>
                  </a:lnTo>
                  <a:lnTo>
                    <a:pt x="162356" y="596265"/>
                  </a:lnTo>
                  <a:lnTo>
                    <a:pt x="166560" y="617169"/>
                  </a:lnTo>
                  <a:lnTo>
                    <a:pt x="178041" y="634301"/>
                  </a:lnTo>
                  <a:lnTo>
                    <a:pt x="195072" y="645947"/>
                  </a:lnTo>
                  <a:lnTo>
                    <a:pt x="215938" y="650379"/>
                  </a:lnTo>
                  <a:lnTo>
                    <a:pt x="220370" y="671207"/>
                  </a:lnTo>
                  <a:lnTo>
                    <a:pt x="232029" y="688213"/>
                  </a:lnTo>
                  <a:lnTo>
                    <a:pt x="249199" y="699668"/>
                  </a:lnTo>
                  <a:lnTo>
                    <a:pt x="270141" y="703872"/>
                  </a:lnTo>
                  <a:lnTo>
                    <a:pt x="291084" y="699668"/>
                  </a:lnTo>
                  <a:lnTo>
                    <a:pt x="308241" y="688213"/>
                  </a:lnTo>
                  <a:lnTo>
                    <a:pt x="316268" y="676503"/>
                  </a:lnTo>
                  <a:lnTo>
                    <a:pt x="319900" y="671207"/>
                  </a:lnTo>
                  <a:lnTo>
                    <a:pt x="324345" y="650379"/>
                  </a:lnTo>
                  <a:lnTo>
                    <a:pt x="342620" y="646976"/>
                  </a:lnTo>
                  <a:lnTo>
                    <a:pt x="358165" y="637971"/>
                  </a:lnTo>
                  <a:lnTo>
                    <a:pt x="369887" y="624484"/>
                  </a:lnTo>
                  <a:lnTo>
                    <a:pt x="376656" y="607656"/>
                  </a:lnTo>
                  <a:lnTo>
                    <a:pt x="376656" y="694334"/>
                  </a:lnTo>
                  <a:lnTo>
                    <a:pt x="380860" y="715264"/>
                  </a:lnTo>
                  <a:lnTo>
                    <a:pt x="392341" y="732396"/>
                  </a:lnTo>
                  <a:lnTo>
                    <a:pt x="409359" y="744042"/>
                  </a:lnTo>
                  <a:lnTo>
                    <a:pt x="430225" y="748474"/>
                  </a:lnTo>
                  <a:lnTo>
                    <a:pt x="434670" y="769302"/>
                  </a:lnTo>
                  <a:lnTo>
                    <a:pt x="446328" y="786295"/>
                  </a:lnTo>
                  <a:lnTo>
                    <a:pt x="463486" y="797763"/>
                  </a:lnTo>
                  <a:lnTo>
                    <a:pt x="484428" y="801966"/>
                  </a:lnTo>
                  <a:lnTo>
                    <a:pt x="505371" y="797763"/>
                  </a:lnTo>
                  <a:lnTo>
                    <a:pt x="522541" y="786295"/>
                  </a:lnTo>
                  <a:lnTo>
                    <a:pt x="530580" y="774585"/>
                  </a:lnTo>
                  <a:lnTo>
                    <a:pt x="534200" y="769302"/>
                  </a:lnTo>
                  <a:lnTo>
                    <a:pt x="538645" y="748474"/>
                  </a:lnTo>
                  <a:lnTo>
                    <a:pt x="559498" y="744042"/>
                  </a:lnTo>
                  <a:lnTo>
                    <a:pt x="576529" y="732396"/>
                  </a:lnTo>
                  <a:lnTo>
                    <a:pt x="588010" y="715264"/>
                  </a:lnTo>
                  <a:lnTo>
                    <a:pt x="592213" y="694334"/>
                  </a:lnTo>
                  <a:lnTo>
                    <a:pt x="592213" y="482841"/>
                  </a:lnTo>
                  <a:lnTo>
                    <a:pt x="598982" y="499668"/>
                  </a:lnTo>
                  <a:lnTo>
                    <a:pt x="610692" y="513156"/>
                  </a:lnTo>
                  <a:lnTo>
                    <a:pt x="626249" y="522160"/>
                  </a:lnTo>
                  <a:lnTo>
                    <a:pt x="644525" y="525551"/>
                  </a:lnTo>
                  <a:lnTo>
                    <a:pt x="648957" y="546379"/>
                  </a:lnTo>
                  <a:lnTo>
                    <a:pt x="660615" y="563384"/>
                  </a:lnTo>
                  <a:lnTo>
                    <a:pt x="677773" y="574852"/>
                  </a:lnTo>
                  <a:lnTo>
                    <a:pt x="698715" y="579056"/>
                  </a:lnTo>
                  <a:lnTo>
                    <a:pt x="719658" y="574852"/>
                  </a:lnTo>
                  <a:lnTo>
                    <a:pt x="736828" y="563384"/>
                  </a:lnTo>
                  <a:lnTo>
                    <a:pt x="744867" y="551675"/>
                  </a:lnTo>
                  <a:lnTo>
                    <a:pt x="748487" y="546379"/>
                  </a:lnTo>
                  <a:lnTo>
                    <a:pt x="752932" y="525551"/>
                  </a:lnTo>
                  <a:lnTo>
                    <a:pt x="773785" y="521119"/>
                  </a:lnTo>
                  <a:lnTo>
                    <a:pt x="790816" y="509473"/>
                  </a:lnTo>
                  <a:lnTo>
                    <a:pt x="802297" y="492340"/>
                  </a:lnTo>
                  <a:lnTo>
                    <a:pt x="806500" y="471424"/>
                  </a:lnTo>
                  <a:lnTo>
                    <a:pt x="806500" y="107619"/>
                  </a:lnTo>
                  <a:close/>
                </a:path>
                <a:path w="969009" h="960754">
                  <a:moveTo>
                    <a:pt x="968832" y="874458"/>
                  </a:moveTo>
                  <a:lnTo>
                    <a:pt x="964793" y="853617"/>
                  </a:lnTo>
                  <a:lnTo>
                    <a:pt x="953541" y="836676"/>
                  </a:lnTo>
                  <a:lnTo>
                    <a:pt x="941412" y="828471"/>
                  </a:lnTo>
                  <a:lnTo>
                    <a:pt x="941412" y="874458"/>
                  </a:lnTo>
                  <a:lnTo>
                    <a:pt x="934732" y="892479"/>
                  </a:lnTo>
                  <a:lnTo>
                    <a:pt x="914958" y="901115"/>
                  </a:lnTo>
                  <a:lnTo>
                    <a:pt x="105867" y="901115"/>
                  </a:lnTo>
                  <a:lnTo>
                    <a:pt x="98361" y="925182"/>
                  </a:lnTo>
                  <a:lnTo>
                    <a:pt x="79032" y="933221"/>
                  </a:lnTo>
                  <a:lnTo>
                    <a:pt x="59715" y="925182"/>
                  </a:lnTo>
                  <a:lnTo>
                    <a:pt x="52273" y="901115"/>
                  </a:lnTo>
                  <a:lnTo>
                    <a:pt x="33629" y="891921"/>
                  </a:lnTo>
                  <a:lnTo>
                    <a:pt x="27419" y="874458"/>
                  </a:lnTo>
                  <a:lnTo>
                    <a:pt x="33629" y="856983"/>
                  </a:lnTo>
                  <a:lnTo>
                    <a:pt x="52463" y="847699"/>
                  </a:lnTo>
                  <a:lnTo>
                    <a:pt x="52273" y="847699"/>
                  </a:lnTo>
                  <a:lnTo>
                    <a:pt x="52273" y="136144"/>
                  </a:lnTo>
                  <a:lnTo>
                    <a:pt x="54368" y="125730"/>
                  </a:lnTo>
                  <a:lnTo>
                    <a:pt x="60121" y="117221"/>
                  </a:lnTo>
                  <a:lnTo>
                    <a:pt x="68630" y="111493"/>
                  </a:lnTo>
                  <a:lnTo>
                    <a:pt x="79057" y="109385"/>
                  </a:lnTo>
                  <a:lnTo>
                    <a:pt x="89484" y="111493"/>
                  </a:lnTo>
                  <a:lnTo>
                    <a:pt x="97993" y="117221"/>
                  </a:lnTo>
                  <a:lnTo>
                    <a:pt x="103733" y="125730"/>
                  </a:lnTo>
                  <a:lnTo>
                    <a:pt x="105841" y="136144"/>
                  </a:lnTo>
                  <a:lnTo>
                    <a:pt x="105841" y="847699"/>
                  </a:lnTo>
                  <a:lnTo>
                    <a:pt x="914793" y="847699"/>
                  </a:lnTo>
                  <a:lnTo>
                    <a:pt x="934770" y="856437"/>
                  </a:lnTo>
                  <a:lnTo>
                    <a:pt x="941412" y="874458"/>
                  </a:lnTo>
                  <a:lnTo>
                    <a:pt x="941412" y="828471"/>
                  </a:lnTo>
                  <a:lnTo>
                    <a:pt x="936421" y="825080"/>
                  </a:lnTo>
                  <a:lnTo>
                    <a:pt x="914793" y="820318"/>
                  </a:lnTo>
                  <a:lnTo>
                    <a:pt x="133261" y="820318"/>
                  </a:lnTo>
                  <a:lnTo>
                    <a:pt x="133261" y="136144"/>
                  </a:lnTo>
                  <a:lnTo>
                    <a:pt x="117373" y="97878"/>
                  </a:lnTo>
                  <a:lnTo>
                    <a:pt x="79057" y="82003"/>
                  </a:lnTo>
                  <a:lnTo>
                    <a:pt x="57975" y="86271"/>
                  </a:lnTo>
                  <a:lnTo>
                    <a:pt x="40741" y="97878"/>
                  </a:lnTo>
                  <a:lnTo>
                    <a:pt x="29108" y="115087"/>
                  </a:lnTo>
                  <a:lnTo>
                    <a:pt x="24841" y="136144"/>
                  </a:lnTo>
                  <a:lnTo>
                    <a:pt x="24841" y="828827"/>
                  </a:lnTo>
                  <a:lnTo>
                    <a:pt x="14554" y="837247"/>
                  </a:lnTo>
                  <a:lnTo>
                    <a:pt x="6718" y="847953"/>
                  </a:lnTo>
                  <a:lnTo>
                    <a:pt x="1739" y="860488"/>
                  </a:lnTo>
                  <a:lnTo>
                    <a:pt x="0" y="874458"/>
                  </a:lnTo>
                  <a:lnTo>
                    <a:pt x="1917" y="889063"/>
                  </a:lnTo>
                  <a:lnTo>
                    <a:pt x="7353" y="902068"/>
                  </a:lnTo>
                  <a:lnTo>
                    <a:pt x="15875" y="913003"/>
                  </a:lnTo>
                  <a:lnTo>
                    <a:pt x="27051" y="921410"/>
                  </a:lnTo>
                  <a:lnTo>
                    <a:pt x="29413" y="929767"/>
                  </a:lnTo>
                  <a:lnTo>
                    <a:pt x="57302" y="956132"/>
                  </a:lnTo>
                  <a:lnTo>
                    <a:pt x="79057" y="960602"/>
                  </a:lnTo>
                  <a:lnTo>
                    <a:pt x="90233" y="959459"/>
                  </a:lnTo>
                  <a:lnTo>
                    <a:pt x="122809" y="939177"/>
                  </a:lnTo>
                  <a:lnTo>
                    <a:pt x="128511" y="928573"/>
                  </a:lnTo>
                  <a:lnTo>
                    <a:pt x="915784" y="928573"/>
                  </a:lnTo>
                  <a:lnTo>
                    <a:pt x="936828" y="923836"/>
                  </a:lnTo>
                  <a:lnTo>
                    <a:pt x="953643" y="912266"/>
                  </a:lnTo>
                  <a:lnTo>
                    <a:pt x="964793" y="895311"/>
                  </a:lnTo>
                  <a:lnTo>
                    <a:pt x="968832" y="874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DAD85A-54D3-7F60-5666-7DB477B0BD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16214" y="2175063"/>
            <a:ext cx="2074543" cy="368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FCEA99-7F08-D94C-C7BF-B25BC8B12BCA}"/>
              </a:ext>
            </a:extLst>
          </p:cNvPr>
          <p:cNvSpPr txBox="1"/>
          <p:nvPr/>
        </p:nvSpPr>
        <p:spPr>
          <a:xfrm>
            <a:off x="7822315" y="2672200"/>
            <a:ext cx="227846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Outliers</a:t>
            </a:r>
          </a:p>
          <a:p>
            <a:pPr algn="ctr"/>
            <a:r>
              <a:rPr lang="en-US" sz="1200" b="1" dirty="0"/>
              <a:t>-</a:t>
            </a:r>
            <a:endParaRPr lang="en-ID" sz="1200" b="1" dirty="0"/>
          </a:p>
        </p:txBody>
      </p:sp>
      <p:pic>
        <p:nvPicPr>
          <p:cNvPr id="22" name="object 26">
            <a:extLst>
              <a:ext uri="{FF2B5EF4-FFF2-40B4-BE49-F238E27FC236}">
                <a16:creationId xmlns:a16="http://schemas.microsoft.com/office/drawing/2014/main" id="{1DAE5C7A-790C-3752-9E0A-BBE1BFB269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9566" y="4055343"/>
            <a:ext cx="1461768" cy="1095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A06F43-7538-9302-17E6-F49B323B2848}"/>
              </a:ext>
            </a:extLst>
          </p:cNvPr>
          <p:cNvSpPr txBox="1"/>
          <p:nvPr/>
        </p:nvSpPr>
        <p:spPr>
          <a:xfrm>
            <a:off x="2091218" y="5150859"/>
            <a:ext cx="22784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RFM Feature Engineering , Scoring and Customer Segmentation</a:t>
            </a: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A5081825-CF7B-7020-0F07-93E1FE2F9AC1}"/>
              </a:ext>
            </a:extLst>
          </p:cNvPr>
          <p:cNvGrpSpPr/>
          <p:nvPr/>
        </p:nvGrpSpPr>
        <p:grpSpPr>
          <a:xfrm>
            <a:off x="5519684" y="4289822"/>
            <a:ext cx="826058" cy="861037"/>
            <a:chOff x="11108651" y="6260967"/>
            <a:chExt cx="962025" cy="962626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BA210AD5-2DB0-D6E7-DCDF-759CB56D440D}"/>
                </a:ext>
              </a:extLst>
            </p:cNvPr>
            <p:cNvSpPr/>
            <p:nvPr/>
          </p:nvSpPr>
          <p:spPr>
            <a:xfrm>
              <a:off x="11250108" y="6956893"/>
              <a:ext cx="678815" cy="266700"/>
            </a:xfrm>
            <a:custGeom>
              <a:avLst/>
              <a:gdLst/>
              <a:ahLst/>
              <a:cxnLst/>
              <a:rect l="l" t="t" r="r" b="b"/>
              <a:pathLst>
                <a:path w="678815" h="266700">
                  <a:moveTo>
                    <a:pt x="672910" y="266089"/>
                  </a:moveTo>
                  <a:lnTo>
                    <a:pt x="666147" y="266089"/>
                  </a:lnTo>
                  <a:lnTo>
                    <a:pt x="6199" y="266089"/>
                  </a:lnTo>
                  <a:lnTo>
                    <a:pt x="0" y="260403"/>
                  </a:lnTo>
                  <a:lnTo>
                    <a:pt x="0" y="151807"/>
                  </a:lnTo>
                  <a:lnTo>
                    <a:pt x="6199" y="146121"/>
                  </a:lnTo>
                  <a:lnTo>
                    <a:pt x="165691" y="146121"/>
                  </a:lnTo>
                  <a:lnTo>
                    <a:pt x="165691" y="5685"/>
                  </a:lnTo>
                  <a:lnTo>
                    <a:pt x="171327" y="0"/>
                  </a:lnTo>
                  <a:lnTo>
                    <a:pt x="507218" y="0"/>
                  </a:lnTo>
                  <a:lnTo>
                    <a:pt x="512854" y="5685"/>
                  </a:lnTo>
                  <a:lnTo>
                    <a:pt x="512854" y="146121"/>
                  </a:lnTo>
                  <a:lnTo>
                    <a:pt x="672910" y="146121"/>
                  </a:lnTo>
                  <a:lnTo>
                    <a:pt x="678545" y="151807"/>
                  </a:lnTo>
                  <a:lnTo>
                    <a:pt x="678545" y="260403"/>
                  </a:lnTo>
                  <a:lnTo>
                    <a:pt x="672910" y="266089"/>
                  </a:lnTo>
                  <a:close/>
                </a:path>
              </a:pathLst>
            </a:custGeom>
            <a:solidFill>
              <a:srgbClr val="6D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1818FFA1-8815-62B2-CD7E-49FB9D3FB0AF}"/>
                </a:ext>
              </a:extLst>
            </p:cNvPr>
            <p:cNvSpPr/>
            <p:nvPr/>
          </p:nvSpPr>
          <p:spPr>
            <a:xfrm>
              <a:off x="11183606" y="6497491"/>
              <a:ext cx="812165" cy="409575"/>
            </a:xfrm>
            <a:custGeom>
              <a:avLst/>
              <a:gdLst/>
              <a:ahLst/>
              <a:cxnLst/>
              <a:rect l="l" t="t" r="r" b="b"/>
              <a:pathLst>
                <a:path w="812165" h="409575">
                  <a:moveTo>
                    <a:pt x="811550" y="409368"/>
                  </a:moveTo>
                  <a:lnTo>
                    <a:pt x="0" y="409368"/>
                  </a:lnTo>
                  <a:lnTo>
                    <a:pt x="0" y="0"/>
                  </a:lnTo>
                  <a:lnTo>
                    <a:pt x="811550" y="0"/>
                  </a:lnTo>
                  <a:lnTo>
                    <a:pt x="811550" y="409368"/>
                  </a:lnTo>
                  <a:close/>
                </a:path>
              </a:pathLst>
            </a:custGeom>
            <a:solidFill>
              <a:srgbClr val="99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EF51D713-D75B-6900-87DF-4583D561A32C}"/>
                </a:ext>
              </a:extLst>
            </p:cNvPr>
            <p:cNvSpPr/>
            <p:nvPr/>
          </p:nvSpPr>
          <p:spPr>
            <a:xfrm>
              <a:off x="11108651" y="6421303"/>
              <a:ext cx="962025" cy="561340"/>
            </a:xfrm>
            <a:custGeom>
              <a:avLst/>
              <a:gdLst/>
              <a:ahLst/>
              <a:cxnLst/>
              <a:rect l="l" t="t" r="r" b="b"/>
              <a:pathLst>
                <a:path w="962025" h="561340">
                  <a:moveTo>
                    <a:pt x="955825" y="561175"/>
                  </a:moveTo>
                  <a:lnTo>
                    <a:pt x="5635" y="561175"/>
                  </a:lnTo>
                  <a:lnTo>
                    <a:pt x="0" y="555489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955825" y="0"/>
                  </a:lnTo>
                  <a:lnTo>
                    <a:pt x="962024" y="6254"/>
                  </a:lnTo>
                  <a:lnTo>
                    <a:pt x="962024" y="76187"/>
                  </a:lnTo>
                  <a:lnTo>
                    <a:pt x="74955" y="76187"/>
                  </a:lnTo>
                  <a:lnTo>
                    <a:pt x="74955" y="485556"/>
                  </a:lnTo>
                  <a:lnTo>
                    <a:pt x="962024" y="485556"/>
                  </a:lnTo>
                  <a:lnTo>
                    <a:pt x="962024" y="555489"/>
                  </a:lnTo>
                  <a:lnTo>
                    <a:pt x="955825" y="561175"/>
                  </a:lnTo>
                  <a:close/>
                </a:path>
                <a:path w="962025" h="561340">
                  <a:moveTo>
                    <a:pt x="962024" y="485556"/>
                  </a:moveTo>
                  <a:lnTo>
                    <a:pt x="886505" y="485556"/>
                  </a:lnTo>
                  <a:lnTo>
                    <a:pt x="886505" y="76187"/>
                  </a:lnTo>
                  <a:lnTo>
                    <a:pt x="962024" y="76187"/>
                  </a:lnTo>
                  <a:lnTo>
                    <a:pt x="962024" y="485556"/>
                  </a:lnTo>
                  <a:close/>
                </a:path>
              </a:pathLst>
            </a:custGeom>
            <a:solidFill>
              <a:srgbClr val="78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BF2B6872-BA60-8339-2BB1-063C4158F3C9}"/>
                </a:ext>
              </a:extLst>
            </p:cNvPr>
            <p:cNvSpPr/>
            <p:nvPr/>
          </p:nvSpPr>
          <p:spPr>
            <a:xfrm>
              <a:off x="11165008" y="6478160"/>
              <a:ext cx="849630" cy="447675"/>
            </a:xfrm>
            <a:custGeom>
              <a:avLst/>
              <a:gdLst/>
              <a:ahLst/>
              <a:cxnLst/>
              <a:rect l="l" t="t" r="r" b="b"/>
              <a:pathLst>
                <a:path w="849629" h="447675">
                  <a:moveTo>
                    <a:pt x="843110" y="447462"/>
                  </a:moveTo>
                  <a:lnTo>
                    <a:pt x="5635" y="447462"/>
                  </a:lnTo>
                  <a:lnTo>
                    <a:pt x="0" y="441776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843110" y="0"/>
                  </a:lnTo>
                  <a:lnTo>
                    <a:pt x="849309" y="6254"/>
                  </a:lnTo>
                  <a:lnTo>
                    <a:pt x="849309" y="19331"/>
                  </a:lnTo>
                  <a:lnTo>
                    <a:pt x="18598" y="19331"/>
                  </a:lnTo>
                  <a:lnTo>
                    <a:pt x="18598" y="428699"/>
                  </a:lnTo>
                  <a:lnTo>
                    <a:pt x="849309" y="428699"/>
                  </a:lnTo>
                  <a:lnTo>
                    <a:pt x="849309" y="441776"/>
                  </a:lnTo>
                  <a:lnTo>
                    <a:pt x="843110" y="447462"/>
                  </a:lnTo>
                  <a:close/>
                </a:path>
                <a:path w="849629" h="447675">
                  <a:moveTo>
                    <a:pt x="849309" y="428699"/>
                  </a:moveTo>
                  <a:lnTo>
                    <a:pt x="830148" y="428699"/>
                  </a:lnTo>
                  <a:lnTo>
                    <a:pt x="830148" y="19331"/>
                  </a:lnTo>
                  <a:lnTo>
                    <a:pt x="849309" y="19331"/>
                  </a:lnTo>
                  <a:lnTo>
                    <a:pt x="849309" y="428699"/>
                  </a:lnTo>
                  <a:close/>
                </a:path>
              </a:pathLst>
            </a:custGeom>
            <a:solidFill>
              <a:srgbClr val="61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9D3A123F-26C7-2D21-BBAF-D73C6758E9DF}"/>
                </a:ext>
              </a:extLst>
            </p:cNvPr>
            <p:cNvSpPr/>
            <p:nvPr/>
          </p:nvSpPr>
          <p:spPr>
            <a:xfrm>
              <a:off x="11246163" y="6260967"/>
              <a:ext cx="687070" cy="132715"/>
            </a:xfrm>
            <a:custGeom>
              <a:avLst/>
              <a:gdLst/>
              <a:ahLst/>
              <a:cxnLst/>
              <a:rect l="l" t="t" r="r" b="b"/>
              <a:pathLst>
                <a:path w="687070" h="132714">
                  <a:moveTo>
                    <a:pt x="680800" y="132476"/>
                  </a:moveTo>
                  <a:lnTo>
                    <a:pt x="674037" y="132476"/>
                  </a:lnTo>
                  <a:lnTo>
                    <a:pt x="5635" y="132476"/>
                  </a:lnTo>
                  <a:lnTo>
                    <a:pt x="0" y="126221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680800" y="0"/>
                  </a:lnTo>
                  <a:lnTo>
                    <a:pt x="686999" y="6254"/>
                  </a:lnTo>
                  <a:lnTo>
                    <a:pt x="686999" y="126221"/>
                  </a:lnTo>
                  <a:lnTo>
                    <a:pt x="680800" y="13247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EBEABA4B-F4A8-C11A-623B-6F41A1A30B92}"/>
                </a:ext>
              </a:extLst>
            </p:cNvPr>
            <p:cNvSpPr/>
            <p:nvPr/>
          </p:nvSpPr>
          <p:spPr>
            <a:xfrm>
              <a:off x="11246163" y="6380366"/>
              <a:ext cx="687070" cy="431165"/>
            </a:xfrm>
            <a:custGeom>
              <a:avLst/>
              <a:gdLst/>
              <a:ahLst/>
              <a:cxnLst/>
              <a:rect l="l" t="t" r="r" b="b"/>
              <a:pathLst>
                <a:path w="687070" h="431165">
                  <a:moveTo>
                    <a:pt x="680800" y="430973"/>
                  </a:moveTo>
                  <a:lnTo>
                    <a:pt x="674037" y="430973"/>
                  </a:lnTo>
                  <a:lnTo>
                    <a:pt x="5635" y="430973"/>
                  </a:lnTo>
                  <a:lnTo>
                    <a:pt x="0" y="424719"/>
                  </a:lnTo>
                  <a:lnTo>
                    <a:pt x="0" y="0"/>
                  </a:lnTo>
                  <a:lnTo>
                    <a:pt x="686999" y="0"/>
                  </a:lnTo>
                  <a:lnTo>
                    <a:pt x="686999" y="424719"/>
                  </a:lnTo>
                  <a:lnTo>
                    <a:pt x="680800" y="430973"/>
                  </a:lnTo>
                  <a:close/>
                </a:path>
              </a:pathLst>
            </a:custGeom>
            <a:solidFill>
              <a:srgbClr val="FFE3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3113683F-7004-6651-8CE1-3BB6D84BCD20}"/>
                </a:ext>
              </a:extLst>
            </p:cNvPr>
            <p:cNvSpPr/>
            <p:nvPr/>
          </p:nvSpPr>
          <p:spPr>
            <a:xfrm>
              <a:off x="11298576" y="6414480"/>
              <a:ext cx="580390" cy="342265"/>
            </a:xfrm>
            <a:custGeom>
              <a:avLst/>
              <a:gdLst/>
              <a:ahLst/>
              <a:cxnLst/>
              <a:rect l="l" t="t" r="r" b="b"/>
              <a:pathLst>
                <a:path w="580390" h="342265">
                  <a:moveTo>
                    <a:pt x="16343" y="50602"/>
                  </a:moveTo>
                  <a:lnTo>
                    <a:pt x="8453" y="49465"/>
                  </a:lnTo>
                  <a:lnTo>
                    <a:pt x="4508" y="43211"/>
                  </a:lnTo>
                  <a:lnTo>
                    <a:pt x="0" y="37525"/>
                  </a:lnTo>
                  <a:lnTo>
                    <a:pt x="1127" y="29565"/>
                  </a:lnTo>
                  <a:lnTo>
                    <a:pt x="7326" y="25585"/>
                  </a:lnTo>
                  <a:lnTo>
                    <a:pt x="37196" y="3411"/>
                  </a:lnTo>
                  <a:lnTo>
                    <a:pt x="41141" y="568"/>
                  </a:lnTo>
                  <a:lnTo>
                    <a:pt x="46213" y="0"/>
                  </a:lnTo>
                  <a:lnTo>
                    <a:pt x="50158" y="2274"/>
                  </a:lnTo>
                  <a:lnTo>
                    <a:pt x="54666" y="4548"/>
                  </a:lnTo>
                  <a:lnTo>
                    <a:pt x="57484" y="9097"/>
                  </a:lnTo>
                  <a:lnTo>
                    <a:pt x="57484" y="39231"/>
                  </a:lnTo>
                  <a:lnTo>
                    <a:pt x="31560" y="39231"/>
                  </a:lnTo>
                  <a:lnTo>
                    <a:pt x="21979" y="46053"/>
                  </a:lnTo>
                  <a:lnTo>
                    <a:pt x="16343" y="50602"/>
                  </a:lnTo>
                  <a:close/>
                </a:path>
                <a:path w="580390" h="342265">
                  <a:moveTo>
                    <a:pt x="57484" y="130201"/>
                  </a:moveTo>
                  <a:lnTo>
                    <a:pt x="31560" y="130201"/>
                  </a:lnTo>
                  <a:lnTo>
                    <a:pt x="31560" y="39231"/>
                  </a:lnTo>
                  <a:lnTo>
                    <a:pt x="57484" y="39231"/>
                  </a:lnTo>
                  <a:lnTo>
                    <a:pt x="57484" y="130201"/>
                  </a:lnTo>
                  <a:close/>
                </a:path>
                <a:path w="580390" h="342265">
                  <a:moveTo>
                    <a:pt x="81718" y="156355"/>
                  </a:moveTo>
                  <a:lnTo>
                    <a:pt x="7326" y="156355"/>
                  </a:lnTo>
                  <a:lnTo>
                    <a:pt x="1690" y="150101"/>
                  </a:lnTo>
                  <a:lnTo>
                    <a:pt x="1690" y="135887"/>
                  </a:lnTo>
                  <a:lnTo>
                    <a:pt x="7326" y="130201"/>
                  </a:lnTo>
                  <a:lnTo>
                    <a:pt x="81718" y="130201"/>
                  </a:lnTo>
                  <a:lnTo>
                    <a:pt x="87354" y="135887"/>
                  </a:lnTo>
                  <a:lnTo>
                    <a:pt x="87354" y="150101"/>
                  </a:lnTo>
                  <a:lnTo>
                    <a:pt x="81718" y="156355"/>
                  </a:lnTo>
                  <a:close/>
                </a:path>
                <a:path w="580390" h="342265">
                  <a:moveTo>
                    <a:pt x="436208" y="341708"/>
                  </a:moveTo>
                  <a:lnTo>
                    <a:pt x="397321" y="341708"/>
                  </a:lnTo>
                  <a:lnTo>
                    <a:pt x="386261" y="339425"/>
                  </a:lnTo>
                  <a:lnTo>
                    <a:pt x="377314" y="333251"/>
                  </a:lnTo>
                  <a:lnTo>
                    <a:pt x="371326" y="324198"/>
                  </a:lnTo>
                  <a:lnTo>
                    <a:pt x="369142" y="313280"/>
                  </a:lnTo>
                  <a:lnTo>
                    <a:pt x="369142" y="214918"/>
                  </a:lnTo>
                  <a:lnTo>
                    <a:pt x="371326" y="204000"/>
                  </a:lnTo>
                  <a:lnTo>
                    <a:pt x="377314" y="194947"/>
                  </a:lnTo>
                  <a:lnTo>
                    <a:pt x="386261" y="188773"/>
                  </a:lnTo>
                  <a:lnTo>
                    <a:pt x="397321" y="186489"/>
                  </a:lnTo>
                  <a:lnTo>
                    <a:pt x="436208" y="186489"/>
                  </a:lnTo>
                  <a:lnTo>
                    <a:pt x="447030" y="188773"/>
                  </a:lnTo>
                  <a:lnTo>
                    <a:pt x="456003" y="194947"/>
                  </a:lnTo>
                  <a:lnTo>
                    <a:pt x="462123" y="204000"/>
                  </a:lnTo>
                  <a:lnTo>
                    <a:pt x="463915" y="212644"/>
                  </a:lnTo>
                  <a:lnTo>
                    <a:pt x="395630" y="212644"/>
                  </a:lnTo>
                  <a:lnTo>
                    <a:pt x="394503" y="213781"/>
                  </a:lnTo>
                  <a:lnTo>
                    <a:pt x="394503" y="314417"/>
                  </a:lnTo>
                  <a:lnTo>
                    <a:pt x="395630" y="316123"/>
                  </a:lnTo>
                  <a:lnTo>
                    <a:pt x="463797" y="316123"/>
                  </a:lnTo>
                  <a:lnTo>
                    <a:pt x="462123" y="324198"/>
                  </a:lnTo>
                  <a:lnTo>
                    <a:pt x="456003" y="333251"/>
                  </a:lnTo>
                  <a:lnTo>
                    <a:pt x="447030" y="339425"/>
                  </a:lnTo>
                  <a:lnTo>
                    <a:pt x="436208" y="341708"/>
                  </a:lnTo>
                  <a:close/>
                </a:path>
                <a:path w="580390" h="342265">
                  <a:moveTo>
                    <a:pt x="463797" y="316123"/>
                  </a:moveTo>
                  <a:lnTo>
                    <a:pt x="437335" y="316123"/>
                  </a:lnTo>
                  <a:lnTo>
                    <a:pt x="438462" y="314417"/>
                  </a:lnTo>
                  <a:lnTo>
                    <a:pt x="438462" y="213781"/>
                  </a:lnTo>
                  <a:lnTo>
                    <a:pt x="437335" y="212644"/>
                  </a:lnTo>
                  <a:lnTo>
                    <a:pt x="463915" y="212644"/>
                  </a:lnTo>
                  <a:lnTo>
                    <a:pt x="464386" y="214918"/>
                  </a:lnTo>
                  <a:lnTo>
                    <a:pt x="464386" y="313280"/>
                  </a:lnTo>
                  <a:lnTo>
                    <a:pt x="463797" y="316123"/>
                  </a:lnTo>
                  <a:close/>
                </a:path>
                <a:path w="580390" h="342265">
                  <a:moveTo>
                    <a:pt x="509473" y="235955"/>
                  </a:moveTo>
                  <a:lnTo>
                    <a:pt x="501019" y="234249"/>
                  </a:lnTo>
                  <a:lnTo>
                    <a:pt x="493129" y="222878"/>
                  </a:lnTo>
                  <a:lnTo>
                    <a:pt x="494256" y="214918"/>
                  </a:lnTo>
                  <a:lnTo>
                    <a:pt x="499892" y="210369"/>
                  </a:lnTo>
                  <a:lnTo>
                    <a:pt x="533706" y="185921"/>
                  </a:lnTo>
                  <a:lnTo>
                    <a:pt x="538779" y="185352"/>
                  </a:lnTo>
                  <a:lnTo>
                    <a:pt x="543287" y="187627"/>
                  </a:lnTo>
                  <a:lnTo>
                    <a:pt x="547232" y="189901"/>
                  </a:lnTo>
                  <a:lnTo>
                    <a:pt x="550050" y="194449"/>
                  </a:lnTo>
                  <a:lnTo>
                    <a:pt x="550050" y="224583"/>
                  </a:lnTo>
                  <a:lnTo>
                    <a:pt x="524689" y="224583"/>
                  </a:lnTo>
                  <a:lnTo>
                    <a:pt x="515108" y="231406"/>
                  </a:lnTo>
                  <a:lnTo>
                    <a:pt x="509473" y="235955"/>
                  </a:lnTo>
                  <a:close/>
                </a:path>
                <a:path w="580390" h="342265">
                  <a:moveTo>
                    <a:pt x="550050" y="315554"/>
                  </a:moveTo>
                  <a:lnTo>
                    <a:pt x="524689" y="315554"/>
                  </a:lnTo>
                  <a:lnTo>
                    <a:pt x="524689" y="224583"/>
                  </a:lnTo>
                  <a:lnTo>
                    <a:pt x="550050" y="224583"/>
                  </a:lnTo>
                  <a:lnTo>
                    <a:pt x="550050" y="315554"/>
                  </a:lnTo>
                  <a:close/>
                </a:path>
                <a:path w="580390" h="342265">
                  <a:moveTo>
                    <a:pt x="574284" y="341140"/>
                  </a:moveTo>
                  <a:lnTo>
                    <a:pt x="500455" y="341140"/>
                  </a:lnTo>
                  <a:lnTo>
                    <a:pt x="494820" y="335454"/>
                  </a:lnTo>
                  <a:lnTo>
                    <a:pt x="494820" y="321240"/>
                  </a:lnTo>
                  <a:lnTo>
                    <a:pt x="500455" y="315554"/>
                  </a:lnTo>
                  <a:lnTo>
                    <a:pt x="574284" y="315554"/>
                  </a:lnTo>
                  <a:lnTo>
                    <a:pt x="579920" y="321240"/>
                  </a:lnTo>
                  <a:lnTo>
                    <a:pt x="579920" y="335454"/>
                  </a:lnTo>
                  <a:lnTo>
                    <a:pt x="574284" y="341140"/>
                  </a:lnTo>
                  <a:close/>
                </a:path>
                <a:path w="580390" h="342265">
                  <a:moveTo>
                    <a:pt x="267698" y="235955"/>
                  </a:moveTo>
                  <a:lnTo>
                    <a:pt x="259808" y="234818"/>
                  </a:lnTo>
                  <a:lnTo>
                    <a:pt x="255300" y="229132"/>
                  </a:lnTo>
                  <a:lnTo>
                    <a:pt x="251355" y="223446"/>
                  </a:lnTo>
                  <a:lnTo>
                    <a:pt x="252482" y="214918"/>
                  </a:lnTo>
                  <a:lnTo>
                    <a:pt x="258117" y="210938"/>
                  </a:lnTo>
                  <a:lnTo>
                    <a:pt x="292496" y="185921"/>
                  </a:lnTo>
                  <a:lnTo>
                    <a:pt x="297568" y="185352"/>
                  </a:lnTo>
                  <a:lnTo>
                    <a:pt x="301513" y="187627"/>
                  </a:lnTo>
                  <a:lnTo>
                    <a:pt x="306021" y="189901"/>
                  </a:lnTo>
                  <a:lnTo>
                    <a:pt x="308839" y="194449"/>
                  </a:lnTo>
                  <a:lnTo>
                    <a:pt x="308839" y="224583"/>
                  </a:lnTo>
                  <a:lnTo>
                    <a:pt x="282915" y="224583"/>
                  </a:lnTo>
                  <a:lnTo>
                    <a:pt x="273334" y="231975"/>
                  </a:lnTo>
                  <a:lnTo>
                    <a:pt x="267698" y="235955"/>
                  </a:lnTo>
                  <a:close/>
                </a:path>
                <a:path w="580390" h="342265">
                  <a:moveTo>
                    <a:pt x="308839" y="315554"/>
                  </a:moveTo>
                  <a:lnTo>
                    <a:pt x="282915" y="315554"/>
                  </a:lnTo>
                  <a:lnTo>
                    <a:pt x="282915" y="224583"/>
                  </a:lnTo>
                  <a:lnTo>
                    <a:pt x="308839" y="224583"/>
                  </a:lnTo>
                  <a:lnTo>
                    <a:pt x="308839" y="315554"/>
                  </a:lnTo>
                  <a:close/>
                </a:path>
                <a:path w="580390" h="342265">
                  <a:moveTo>
                    <a:pt x="333073" y="341708"/>
                  </a:moveTo>
                  <a:lnTo>
                    <a:pt x="258681" y="341708"/>
                  </a:lnTo>
                  <a:lnTo>
                    <a:pt x="253045" y="336023"/>
                  </a:lnTo>
                  <a:lnTo>
                    <a:pt x="253045" y="321808"/>
                  </a:lnTo>
                  <a:lnTo>
                    <a:pt x="258681" y="315554"/>
                  </a:lnTo>
                  <a:lnTo>
                    <a:pt x="333073" y="315554"/>
                  </a:lnTo>
                  <a:lnTo>
                    <a:pt x="338709" y="321808"/>
                  </a:lnTo>
                  <a:lnTo>
                    <a:pt x="338709" y="336023"/>
                  </a:lnTo>
                  <a:lnTo>
                    <a:pt x="333073" y="341708"/>
                  </a:lnTo>
                  <a:close/>
                </a:path>
                <a:path w="580390" h="342265">
                  <a:moveTo>
                    <a:pt x="189361" y="341708"/>
                  </a:moveTo>
                  <a:lnTo>
                    <a:pt x="151038" y="341708"/>
                  </a:lnTo>
                  <a:lnTo>
                    <a:pt x="139978" y="339425"/>
                  </a:lnTo>
                  <a:lnTo>
                    <a:pt x="131031" y="333251"/>
                  </a:lnTo>
                  <a:lnTo>
                    <a:pt x="125043" y="324198"/>
                  </a:lnTo>
                  <a:lnTo>
                    <a:pt x="122859" y="313280"/>
                  </a:lnTo>
                  <a:lnTo>
                    <a:pt x="122859" y="214918"/>
                  </a:lnTo>
                  <a:lnTo>
                    <a:pt x="125043" y="204000"/>
                  </a:lnTo>
                  <a:lnTo>
                    <a:pt x="131031" y="194947"/>
                  </a:lnTo>
                  <a:lnTo>
                    <a:pt x="139978" y="188773"/>
                  </a:lnTo>
                  <a:lnTo>
                    <a:pt x="151038" y="186489"/>
                  </a:lnTo>
                  <a:lnTo>
                    <a:pt x="189361" y="186489"/>
                  </a:lnTo>
                  <a:lnTo>
                    <a:pt x="200509" y="188773"/>
                  </a:lnTo>
                  <a:lnTo>
                    <a:pt x="209650" y="194947"/>
                  </a:lnTo>
                  <a:lnTo>
                    <a:pt x="215832" y="204000"/>
                  </a:lnTo>
                  <a:lnTo>
                    <a:pt x="217630" y="212644"/>
                  </a:lnTo>
                  <a:lnTo>
                    <a:pt x="149347" y="212644"/>
                  </a:lnTo>
                  <a:lnTo>
                    <a:pt x="148220" y="213781"/>
                  </a:lnTo>
                  <a:lnTo>
                    <a:pt x="148220" y="314417"/>
                  </a:lnTo>
                  <a:lnTo>
                    <a:pt x="149347" y="316123"/>
                  </a:lnTo>
                  <a:lnTo>
                    <a:pt x="217512" y="316123"/>
                  </a:lnTo>
                  <a:lnTo>
                    <a:pt x="215832" y="324198"/>
                  </a:lnTo>
                  <a:lnTo>
                    <a:pt x="209650" y="333251"/>
                  </a:lnTo>
                  <a:lnTo>
                    <a:pt x="200509" y="339425"/>
                  </a:lnTo>
                  <a:lnTo>
                    <a:pt x="189361" y="341708"/>
                  </a:lnTo>
                  <a:close/>
                </a:path>
                <a:path w="580390" h="342265">
                  <a:moveTo>
                    <a:pt x="217512" y="316123"/>
                  </a:moveTo>
                  <a:lnTo>
                    <a:pt x="191052" y="316123"/>
                  </a:lnTo>
                  <a:lnTo>
                    <a:pt x="192179" y="314417"/>
                  </a:lnTo>
                  <a:lnTo>
                    <a:pt x="192179" y="213781"/>
                  </a:lnTo>
                  <a:lnTo>
                    <a:pt x="191052" y="212644"/>
                  </a:lnTo>
                  <a:lnTo>
                    <a:pt x="217630" y="212644"/>
                  </a:lnTo>
                  <a:lnTo>
                    <a:pt x="218104" y="214918"/>
                  </a:lnTo>
                  <a:lnTo>
                    <a:pt x="218104" y="313280"/>
                  </a:lnTo>
                  <a:lnTo>
                    <a:pt x="217512" y="316123"/>
                  </a:lnTo>
                  <a:close/>
                </a:path>
                <a:path w="580390" h="342265">
                  <a:moveTo>
                    <a:pt x="16343" y="235386"/>
                  </a:moveTo>
                  <a:lnTo>
                    <a:pt x="8453" y="234249"/>
                  </a:lnTo>
                  <a:lnTo>
                    <a:pt x="4508" y="228563"/>
                  </a:lnTo>
                  <a:lnTo>
                    <a:pt x="0" y="222878"/>
                  </a:lnTo>
                  <a:lnTo>
                    <a:pt x="1127" y="214918"/>
                  </a:lnTo>
                  <a:lnTo>
                    <a:pt x="7326" y="210369"/>
                  </a:lnTo>
                  <a:lnTo>
                    <a:pt x="41141" y="185921"/>
                  </a:lnTo>
                  <a:lnTo>
                    <a:pt x="46213" y="185352"/>
                  </a:lnTo>
                  <a:lnTo>
                    <a:pt x="50158" y="187627"/>
                  </a:lnTo>
                  <a:lnTo>
                    <a:pt x="54666" y="189901"/>
                  </a:lnTo>
                  <a:lnTo>
                    <a:pt x="57484" y="193881"/>
                  </a:lnTo>
                  <a:lnTo>
                    <a:pt x="57484" y="224583"/>
                  </a:lnTo>
                  <a:lnTo>
                    <a:pt x="31560" y="224583"/>
                  </a:lnTo>
                  <a:lnTo>
                    <a:pt x="16343" y="235386"/>
                  </a:lnTo>
                  <a:close/>
                </a:path>
                <a:path w="580390" h="342265">
                  <a:moveTo>
                    <a:pt x="57484" y="315554"/>
                  </a:moveTo>
                  <a:lnTo>
                    <a:pt x="31560" y="315554"/>
                  </a:lnTo>
                  <a:lnTo>
                    <a:pt x="31560" y="224583"/>
                  </a:lnTo>
                  <a:lnTo>
                    <a:pt x="57484" y="224583"/>
                  </a:lnTo>
                  <a:lnTo>
                    <a:pt x="57484" y="315554"/>
                  </a:lnTo>
                  <a:close/>
                </a:path>
                <a:path w="580390" h="342265">
                  <a:moveTo>
                    <a:pt x="81718" y="341140"/>
                  </a:moveTo>
                  <a:lnTo>
                    <a:pt x="7326" y="341140"/>
                  </a:lnTo>
                  <a:lnTo>
                    <a:pt x="1690" y="335454"/>
                  </a:lnTo>
                  <a:lnTo>
                    <a:pt x="1690" y="321240"/>
                  </a:lnTo>
                  <a:lnTo>
                    <a:pt x="7326" y="315554"/>
                  </a:lnTo>
                  <a:lnTo>
                    <a:pt x="81718" y="315554"/>
                  </a:lnTo>
                  <a:lnTo>
                    <a:pt x="87354" y="321240"/>
                  </a:lnTo>
                  <a:lnTo>
                    <a:pt x="87354" y="335454"/>
                  </a:lnTo>
                  <a:lnTo>
                    <a:pt x="81718" y="341140"/>
                  </a:lnTo>
                  <a:close/>
                </a:path>
                <a:path w="580390" h="342265">
                  <a:moveTo>
                    <a:pt x="509473" y="50602"/>
                  </a:moveTo>
                  <a:lnTo>
                    <a:pt x="501019" y="49465"/>
                  </a:lnTo>
                  <a:lnTo>
                    <a:pt x="497074" y="43779"/>
                  </a:lnTo>
                  <a:lnTo>
                    <a:pt x="493129" y="37525"/>
                  </a:lnTo>
                  <a:lnTo>
                    <a:pt x="494256" y="29565"/>
                  </a:lnTo>
                  <a:lnTo>
                    <a:pt x="499892" y="25585"/>
                  </a:lnTo>
                  <a:lnTo>
                    <a:pt x="529761" y="3411"/>
                  </a:lnTo>
                  <a:lnTo>
                    <a:pt x="533706" y="568"/>
                  </a:lnTo>
                  <a:lnTo>
                    <a:pt x="538779" y="0"/>
                  </a:lnTo>
                  <a:lnTo>
                    <a:pt x="543287" y="2274"/>
                  </a:lnTo>
                  <a:lnTo>
                    <a:pt x="547232" y="4548"/>
                  </a:lnTo>
                  <a:lnTo>
                    <a:pt x="550050" y="9097"/>
                  </a:lnTo>
                  <a:lnTo>
                    <a:pt x="550050" y="39231"/>
                  </a:lnTo>
                  <a:lnTo>
                    <a:pt x="524689" y="39231"/>
                  </a:lnTo>
                  <a:lnTo>
                    <a:pt x="515108" y="46622"/>
                  </a:lnTo>
                  <a:lnTo>
                    <a:pt x="509473" y="50602"/>
                  </a:lnTo>
                  <a:close/>
                </a:path>
                <a:path w="580390" h="342265">
                  <a:moveTo>
                    <a:pt x="550050" y="130201"/>
                  </a:moveTo>
                  <a:lnTo>
                    <a:pt x="524689" y="130201"/>
                  </a:lnTo>
                  <a:lnTo>
                    <a:pt x="524689" y="39231"/>
                  </a:lnTo>
                  <a:lnTo>
                    <a:pt x="550050" y="39231"/>
                  </a:lnTo>
                  <a:lnTo>
                    <a:pt x="550050" y="130201"/>
                  </a:lnTo>
                  <a:close/>
                </a:path>
                <a:path w="580390" h="342265">
                  <a:moveTo>
                    <a:pt x="574284" y="156355"/>
                  </a:moveTo>
                  <a:lnTo>
                    <a:pt x="500455" y="156355"/>
                  </a:lnTo>
                  <a:lnTo>
                    <a:pt x="494820" y="150670"/>
                  </a:lnTo>
                  <a:lnTo>
                    <a:pt x="494820" y="135887"/>
                  </a:lnTo>
                  <a:lnTo>
                    <a:pt x="500455" y="130201"/>
                  </a:lnTo>
                  <a:lnTo>
                    <a:pt x="574284" y="130201"/>
                  </a:lnTo>
                  <a:lnTo>
                    <a:pt x="579920" y="135887"/>
                  </a:lnTo>
                  <a:lnTo>
                    <a:pt x="579920" y="150670"/>
                  </a:lnTo>
                  <a:lnTo>
                    <a:pt x="574284" y="156355"/>
                  </a:lnTo>
                  <a:close/>
                </a:path>
                <a:path w="580390" h="342265">
                  <a:moveTo>
                    <a:pt x="388304" y="50602"/>
                  </a:moveTo>
                  <a:lnTo>
                    <a:pt x="380414" y="49465"/>
                  </a:lnTo>
                  <a:lnTo>
                    <a:pt x="376469" y="43779"/>
                  </a:lnTo>
                  <a:lnTo>
                    <a:pt x="371960" y="38093"/>
                  </a:lnTo>
                  <a:lnTo>
                    <a:pt x="373651" y="30134"/>
                  </a:lnTo>
                  <a:lnTo>
                    <a:pt x="379286" y="25585"/>
                  </a:lnTo>
                  <a:lnTo>
                    <a:pt x="409156" y="3411"/>
                  </a:lnTo>
                  <a:lnTo>
                    <a:pt x="413101" y="568"/>
                  </a:lnTo>
                  <a:lnTo>
                    <a:pt x="418173" y="568"/>
                  </a:lnTo>
                  <a:lnTo>
                    <a:pt x="422682" y="2842"/>
                  </a:lnTo>
                  <a:lnTo>
                    <a:pt x="426627" y="4548"/>
                  </a:lnTo>
                  <a:lnTo>
                    <a:pt x="429445" y="9097"/>
                  </a:lnTo>
                  <a:lnTo>
                    <a:pt x="429445" y="39231"/>
                  </a:lnTo>
                  <a:lnTo>
                    <a:pt x="404084" y="39231"/>
                  </a:lnTo>
                  <a:lnTo>
                    <a:pt x="393939" y="46622"/>
                  </a:lnTo>
                  <a:lnTo>
                    <a:pt x="388304" y="50602"/>
                  </a:lnTo>
                  <a:close/>
                </a:path>
                <a:path w="580390" h="342265">
                  <a:moveTo>
                    <a:pt x="429445" y="130770"/>
                  </a:moveTo>
                  <a:lnTo>
                    <a:pt x="404084" y="130770"/>
                  </a:lnTo>
                  <a:lnTo>
                    <a:pt x="404084" y="39231"/>
                  </a:lnTo>
                  <a:lnTo>
                    <a:pt x="429445" y="39231"/>
                  </a:lnTo>
                  <a:lnTo>
                    <a:pt x="429445" y="130770"/>
                  </a:lnTo>
                  <a:close/>
                </a:path>
                <a:path w="580390" h="342265">
                  <a:moveTo>
                    <a:pt x="453679" y="156355"/>
                  </a:moveTo>
                  <a:lnTo>
                    <a:pt x="379850" y="156355"/>
                  </a:lnTo>
                  <a:lnTo>
                    <a:pt x="373651" y="150670"/>
                  </a:lnTo>
                  <a:lnTo>
                    <a:pt x="373651" y="136456"/>
                  </a:lnTo>
                  <a:lnTo>
                    <a:pt x="379850" y="130770"/>
                  </a:lnTo>
                  <a:lnTo>
                    <a:pt x="453679" y="130770"/>
                  </a:lnTo>
                  <a:lnTo>
                    <a:pt x="459314" y="136456"/>
                  </a:lnTo>
                  <a:lnTo>
                    <a:pt x="459314" y="150670"/>
                  </a:lnTo>
                  <a:lnTo>
                    <a:pt x="453679" y="156355"/>
                  </a:lnTo>
                  <a:close/>
                </a:path>
                <a:path w="580390" h="342265">
                  <a:moveTo>
                    <a:pt x="267698" y="50602"/>
                  </a:moveTo>
                  <a:lnTo>
                    <a:pt x="259808" y="49465"/>
                  </a:lnTo>
                  <a:lnTo>
                    <a:pt x="255300" y="43779"/>
                  </a:lnTo>
                  <a:lnTo>
                    <a:pt x="251355" y="38093"/>
                  </a:lnTo>
                  <a:lnTo>
                    <a:pt x="252482" y="30134"/>
                  </a:lnTo>
                  <a:lnTo>
                    <a:pt x="258117" y="25585"/>
                  </a:lnTo>
                  <a:lnTo>
                    <a:pt x="288551" y="3979"/>
                  </a:lnTo>
                  <a:lnTo>
                    <a:pt x="292496" y="1137"/>
                  </a:lnTo>
                  <a:lnTo>
                    <a:pt x="297568" y="568"/>
                  </a:lnTo>
                  <a:lnTo>
                    <a:pt x="301513" y="2842"/>
                  </a:lnTo>
                  <a:lnTo>
                    <a:pt x="306021" y="5117"/>
                  </a:lnTo>
                  <a:lnTo>
                    <a:pt x="308839" y="9097"/>
                  </a:lnTo>
                  <a:lnTo>
                    <a:pt x="308839" y="39799"/>
                  </a:lnTo>
                  <a:lnTo>
                    <a:pt x="282915" y="39799"/>
                  </a:lnTo>
                  <a:lnTo>
                    <a:pt x="267698" y="50602"/>
                  </a:lnTo>
                  <a:close/>
                </a:path>
                <a:path w="580390" h="342265">
                  <a:moveTo>
                    <a:pt x="308839" y="130770"/>
                  </a:moveTo>
                  <a:lnTo>
                    <a:pt x="282915" y="130770"/>
                  </a:lnTo>
                  <a:lnTo>
                    <a:pt x="282915" y="39799"/>
                  </a:lnTo>
                  <a:lnTo>
                    <a:pt x="308839" y="39799"/>
                  </a:lnTo>
                  <a:lnTo>
                    <a:pt x="308839" y="130770"/>
                  </a:lnTo>
                  <a:close/>
                </a:path>
                <a:path w="580390" h="342265">
                  <a:moveTo>
                    <a:pt x="333073" y="156355"/>
                  </a:moveTo>
                  <a:lnTo>
                    <a:pt x="258681" y="156355"/>
                  </a:lnTo>
                  <a:lnTo>
                    <a:pt x="253045" y="150670"/>
                  </a:lnTo>
                  <a:lnTo>
                    <a:pt x="253045" y="136456"/>
                  </a:lnTo>
                  <a:lnTo>
                    <a:pt x="258681" y="130770"/>
                  </a:lnTo>
                  <a:lnTo>
                    <a:pt x="333073" y="130770"/>
                  </a:lnTo>
                  <a:lnTo>
                    <a:pt x="338709" y="136456"/>
                  </a:lnTo>
                  <a:lnTo>
                    <a:pt x="338709" y="150670"/>
                  </a:lnTo>
                  <a:lnTo>
                    <a:pt x="333073" y="156355"/>
                  </a:lnTo>
                  <a:close/>
                </a:path>
                <a:path w="580390" h="342265">
                  <a:moveTo>
                    <a:pt x="189361" y="156355"/>
                  </a:moveTo>
                  <a:lnTo>
                    <a:pt x="151038" y="156355"/>
                  </a:lnTo>
                  <a:lnTo>
                    <a:pt x="139978" y="154152"/>
                  </a:lnTo>
                  <a:lnTo>
                    <a:pt x="131031" y="148111"/>
                  </a:lnTo>
                  <a:lnTo>
                    <a:pt x="125043" y="139085"/>
                  </a:lnTo>
                  <a:lnTo>
                    <a:pt x="122859" y="127927"/>
                  </a:lnTo>
                  <a:lnTo>
                    <a:pt x="122859" y="30134"/>
                  </a:lnTo>
                  <a:lnTo>
                    <a:pt x="125043" y="18975"/>
                  </a:lnTo>
                  <a:lnTo>
                    <a:pt x="131031" y="9949"/>
                  </a:lnTo>
                  <a:lnTo>
                    <a:pt x="139978" y="3908"/>
                  </a:lnTo>
                  <a:lnTo>
                    <a:pt x="151038" y="1705"/>
                  </a:lnTo>
                  <a:lnTo>
                    <a:pt x="189361" y="1705"/>
                  </a:lnTo>
                  <a:lnTo>
                    <a:pt x="200509" y="3908"/>
                  </a:lnTo>
                  <a:lnTo>
                    <a:pt x="209650" y="9949"/>
                  </a:lnTo>
                  <a:lnTo>
                    <a:pt x="215832" y="18975"/>
                  </a:lnTo>
                  <a:lnTo>
                    <a:pt x="217525" y="27291"/>
                  </a:lnTo>
                  <a:lnTo>
                    <a:pt x="149347" y="27291"/>
                  </a:lnTo>
                  <a:lnTo>
                    <a:pt x="148220" y="28428"/>
                  </a:lnTo>
                  <a:lnTo>
                    <a:pt x="148220" y="129633"/>
                  </a:lnTo>
                  <a:lnTo>
                    <a:pt x="149347" y="130770"/>
                  </a:lnTo>
                  <a:lnTo>
                    <a:pt x="217525" y="130770"/>
                  </a:lnTo>
                  <a:lnTo>
                    <a:pt x="215832" y="139085"/>
                  </a:lnTo>
                  <a:lnTo>
                    <a:pt x="209650" y="148111"/>
                  </a:lnTo>
                  <a:lnTo>
                    <a:pt x="200509" y="154152"/>
                  </a:lnTo>
                  <a:lnTo>
                    <a:pt x="189361" y="156355"/>
                  </a:lnTo>
                  <a:close/>
                </a:path>
                <a:path w="580390" h="342265">
                  <a:moveTo>
                    <a:pt x="217525" y="130770"/>
                  </a:moveTo>
                  <a:lnTo>
                    <a:pt x="191052" y="130770"/>
                  </a:lnTo>
                  <a:lnTo>
                    <a:pt x="192179" y="129633"/>
                  </a:lnTo>
                  <a:lnTo>
                    <a:pt x="192179" y="28428"/>
                  </a:lnTo>
                  <a:lnTo>
                    <a:pt x="191052" y="27291"/>
                  </a:lnTo>
                  <a:lnTo>
                    <a:pt x="217525" y="27291"/>
                  </a:lnTo>
                  <a:lnTo>
                    <a:pt x="218104" y="30134"/>
                  </a:lnTo>
                  <a:lnTo>
                    <a:pt x="218104" y="127927"/>
                  </a:lnTo>
                  <a:lnTo>
                    <a:pt x="217525" y="1307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791DD679-28FA-4C9D-B91C-1EC48F26AEA5}"/>
                </a:ext>
              </a:extLst>
            </p:cNvPr>
            <p:cNvSpPr/>
            <p:nvPr/>
          </p:nvSpPr>
          <p:spPr>
            <a:xfrm>
              <a:off x="11299139" y="6314414"/>
              <a:ext cx="186690" cy="26034"/>
            </a:xfrm>
            <a:custGeom>
              <a:avLst/>
              <a:gdLst/>
              <a:ahLst/>
              <a:cxnLst/>
              <a:rect l="l" t="t" r="r" b="b"/>
              <a:pathLst>
                <a:path w="186690" h="26035">
                  <a:moveTo>
                    <a:pt x="74955" y="5689"/>
                  </a:moveTo>
                  <a:lnTo>
                    <a:pt x="68745" y="0"/>
                  </a:lnTo>
                  <a:lnTo>
                    <a:pt x="5626" y="0"/>
                  </a:lnTo>
                  <a:lnTo>
                    <a:pt x="0" y="5689"/>
                  </a:lnTo>
                  <a:lnTo>
                    <a:pt x="0" y="19900"/>
                  </a:lnTo>
                  <a:lnTo>
                    <a:pt x="5626" y="25590"/>
                  </a:lnTo>
                  <a:lnTo>
                    <a:pt x="61988" y="25590"/>
                  </a:lnTo>
                  <a:lnTo>
                    <a:pt x="68745" y="25590"/>
                  </a:lnTo>
                  <a:lnTo>
                    <a:pt x="74955" y="19900"/>
                  </a:lnTo>
                  <a:lnTo>
                    <a:pt x="74955" y="5689"/>
                  </a:lnTo>
                  <a:close/>
                </a:path>
                <a:path w="186690" h="26035">
                  <a:moveTo>
                    <a:pt x="186537" y="5689"/>
                  </a:moveTo>
                  <a:lnTo>
                    <a:pt x="180898" y="0"/>
                  </a:lnTo>
                  <a:lnTo>
                    <a:pt x="117779" y="0"/>
                  </a:lnTo>
                  <a:lnTo>
                    <a:pt x="112141" y="5689"/>
                  </a:lnTo>
                  <a:lnTo>
                    <a:pt x="112141" y="19900"/>
                  </a:lnTo>
                  <a:lnTo>
                    <a:pt x="117779" y="25590"/>
                  </a:lnTo>
                  <a:lnTo>
                    <a:pt x="173570" y="25590"/>
                  </a:lnTo>
                  <a:lnTo>
                    <a:pt x="180898" y="25590"/>
                  </a:lnTo>
                  <a:lnTo>
                    <a:pt x="186537" y="19900"/>
                  </a:lnTo>
                  <a:lnTo>
                    <a:pt x="186537" y="5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24AE6CC-AED3-84F6-0281-4DC50ED07A7E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5400000">
            <a:off x="5635260" y="729056"/>
            <a:ext cx="921478" cy="5731097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Brontosaurus with solid fill">
            <a:extLst>
              <a:ext uri="{FF2B5EF4-FFF2-40B4-BE49-F238E27FC236}">
                <a16:creationId xmlns:a16="http://schemas.microsoft.com/office/drawing/2014/main" id="{9DDCA52A-3BE9-3DF9-AB38-A06C572FC3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9824" y="722402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85ACC01-64CF-694E-B5E8-E5694B254E5B}"/>
              </a:ext>
            </a:extLst>
          </p:cNvPr>
          <p:cNvSpPr txBox="1"/>
          <p:nvPr/>
        </p:nvSpPr>
        <p:spPr>
          <a:xfrm>
            <a:off x="4854846" y="522331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Dashboard &amp; Visualization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5285F8-55E5-B050-7ECE-2F60AF8FBB2B}"/>
              </a:ext>
            </a:extLst>
          </p:cNvPr>
          <p:cNvCxnSpPr>
            <a:cxnSpLocks/>
          </p:cNvCxnSpPr>
          <p:nvPr/>
        </p:nvCxnSpPr>
        <p:spPr>
          <a:xfrm>
            <a:off x="3716558" y="4603101"/>
            <a:ext cx="168510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0E69C1-FEEF-E112-8404-AD66025C7E77}"/>
              </a:ext>
            </a:extLst>
          </p:cNvPr>
          <p:cNvCxnSpPr>
            <a:cxnSpLocks/>
          </p:cNvCxnSpPr>
          <p:nvPr/>
        </p:nvCxnSpPr>
        <p:spPr>
          <a:xfrm>
            <a:off x="6718672" y="4603101"/>
            <a:ext cx="15008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object 5">
            <a:extLst>
              <a:ext uri="{FF2B5EF4-FFF2-40B4-BE49-F238E27FC236}">
                <a16:creationId xmlns:a16="http://schemas.microsoft.com/office/drawing/2014/main" id="{49C08CEB-4EF6-408F-F040-005A502F5F66}"/>
              </a:ext>
            </a:extLst>
          </p:cNvPr>
          <p:cNvGrpSpPr/>
          <p:nvPr/>
        </p:nvGrpSpPr>
        <p:grpSpPr>
          <a:xfrm>
            <a:off x="8490757" y="4145268"/>
            <a:ext cx="1069970" cy="1078047"/>
            <a:chOff x="11316190" y="3281474"/>
            <a:chExt cx="6094730" cy="6094730"/>
          </a:xfrm>
        </p:grpSpPr>
        <p:pic>
          <p:nvPicPr>
            <p:cNvPr id="56" name="object 6">
              <a:extLst>
                <a:ext uri="{FF2B5EF4-FFF2-40B4-BE49-F238E27FC236}">
                  <a16:creationId xmlns:a16="http://schemas.microsoft.com/office/drawing/2014/main" id="{AA632226-3A97-9BB1-5E09-EB10BF09AF2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41325" y="6531973"/>
              <a:ext cx="2844209" cy="2832099"/>
            </a:xfrm>
            <a:prstGeom prst="rect">
              <a:avLst/>
            </a:prstGeom>
          </p:spPr>
        </p:pic>
        <p:pic>
          <p:nvPicPr>
            <p:cNvPr id="57" name="object 7">
              <a:extLst>
                <a:ext uri="{FF2B5EF4-FFF2-40B4-BE49-F238E27FC236}">
                  <a16:creationId xmlns:a16="http://schemas.microsoft.com/office/drawing/2014/main" id="{C131875F-80E0-9279-2D1C-017C6BD5BE0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16190" y="3281474"/>
              <a:ext cx="6094569" cy="5485235"/>
            </a:xfrm>
            <a:prstGeom prst="rect">
              <a:avLst/>
            </a:prstGeom>
          </p:spPr>
        </p:pic>
        <p:pic>
          <p:nvPicPr>
            <p:cNvPr id="58" name="object 8">
              <a:extLst>
                <a:ext uri="{FF2B5EF4-FFF2-40B4-BE49-F238E27FC236}">
                  <a16:creationId xmlns:a16="http://schemas.microsoft.com/office/drawing/2014/main" id="{9449CD50-9985-79AE-794F-3B47AA73B1E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87114" y="8665130"/>
              <a:ext cx="203157" cy="711052"/>
            </a:xfrm>
            <a:prstGeom prst="rect">
              <a:avLst/>
            </a:prstGeom>
          </p:spPr>
        </p:pic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1455C0AE-C6BD-1FD0-06FB-0616E23C281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6589" y="8665130"/>
              <a:ext cx="203157" cy="711052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2F0A771-2607-DAF2-B4EE-63989E606A06}"/>
              </a:ext>
            </a:extLst>
          </p:cNvPr>
          <p:cNvSpPr txBox="1"/>
          <p:nvPr/>
        </p:nvSpPr>
        <p:spPr>
          <a:xfrm>
            <a:off x="7886488" y="5266527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Insight &amp; Decision Making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6AB881-4EBE-48C9-02E3-3C149E024BC9}"/>
              </a:ext>
            </a:extLst>
          </p:cNvPr>
          <p:cNvSpPr/>
          <p:nvPr/>
        </p:nvSpPr>
        <p:spPr>
          <a:xfrm>
            <a:off x="1919235" y="1557495"/>
            <a:ext cx="5315578" cy="1557767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Speech Bubble: Oval 61">
            <a:extLst>
              <a:ext uri="{FF2B5EF4-FFF2-40B4-BE49-F238E27FC236}">
                <a16:creationId xmlns:a16="http://schemas.microsoft.com/office/drawing/2014/main" id="{A92109B9-CDDC-1C6B-27CD-26AE7230E3FA}"/>
              </a:ext>
            </a:extLst>
          </p:cNvPr>
          <p:cNvSpPr/>
          <p:nvPr/>
        </p:nvSpPr>
        <p:spPr>
          <a:xfrm>
            <a:off x="5219445" y="735092"/>
            <a:ext cx="1549264" cy="617324"/>
          </a:xfrm>
          <a:prstGeom prst="wedgeEllipseCallout">
            <a:avLst>
              <a:gd name="adj1" fmla="val -57802"/>
              <a:gd name="adj2" fmla="val -25398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81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1DB1-F737-B675-C2FE-E2BB6738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DB558-B218-59DC-D8D1-074CAFD9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D5E590-9B03-6A57-2D46-0496D8C51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43520-0B7A-EF71-0D0C-0A4418E687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960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DEC28E-D494-C962-ED18-E6F8D1B4A967}"/>
              </a:ext>
            </a:extLst>
          </p:cNvPr>
          <p:cNvGrpSpPr/>
          <p:nvPr/>
        </p:nvGrpSpPr>
        <p:grpSpPr>
          <a:xfrm>
            <a:off x="1789946" y="1255589"/>
            <a:ext cx="7643618" cy="2039564"/>
            <a:chOff x="838199" y="2189373"/>
            <a:chExt cx="12281812" cy="266172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73248AE7-2DC5-741D-6BA7-8BCD9755D51B}"/>
                </a:ext>
              </a:extLst>
            </p:cNvPr>
            <p:cNvSpPr/>
            <p:nvPr/>
          </p:nvSpPr>
          <p:spPr>
            <a:xfrm>
              <a:off x="1606149" y="2189373"/>
              <a:ext cx="1350770" cy="2195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45F1EB-5400-0DCA-A94A-0128EE60CC19}"/>
                </a:ext>
              </a:extLst>
            </p:cNvPr>
            <p:cNvSpPr/>
            <p:nvPr/>
          </p:nvSpPr>
          <p:spPr>
            <a:xfrm>
              <a:off x="838199" y="2408902"/>
              <a:ext cx="12281812" cy="2442199"/>
            </a:xfrm>
            <a:prstGeom prst="rect">
              <a:avLst/>
            </a:prstGeom>
            <a:pattFill prst="lt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29245B10-0846-12E4-6AD2-9BF024267302}"/>
                </a:ext>
              </a:extLst>
            </p:cNvPr>
            <p:cNvSpPr/>
            <p:nvPr/>
          </p:nvSpPr>
          <p:spPr>
            <a:xfrm>
              <a:off x="1727132" y="2197363"/>
              <a:ext cx="1107425" cy="1120813"/>
            </a:xfrm>
            <a:prstGeom prst="round2SameRect">
              <a:avLst>
                <a:gd name="adj1" fmla="val 0"/>
                <a:gd name="adj2" fmla="val 2142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4460">
              <a:extLst>
                <a:ext uri="{FF2B5EF4-FFF2-40B4-BE49-F238E27FC236}">
                  <a16:creationId xmlns:a16="http://schemas.microsoft.com/office/drawing/2014/main" id="{DE005FFE-183A-732E-E633-72F5CDC9FA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9229" y="2468211"/>
              <a:ext cx="482599" cy="482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DBA816-2113-DCF1-29DD-BEC0DABC772A}"/>
              </a:ext>
            </a:extLst>
          </p:cNvPr>
          <p:cNvSpPr txBox="1"/>
          <p:nvPr/>
        </p:nvSpPr>
        <p:spPr>
          <a:xfrm>
            <a:off x="2257529" y="2217935"/>
            <a:ext cx="6854687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 err="1"/>
              <a:t>user_id</a:t>
            </a:r>
            <a:r>
              <a:rPr lang="en-US" sz="1400" dirty="0"/>
              <a:t>		: Use as customer identification in Customer segmentation</a:t>
            </a:r>
          </a:p>
          <a:p>
            <a:r>
              <a:rPr lang="en-US" sz="1400" dirty="0" err="1"/>
              <a:t>transaction_id</a:t>
            </a:r>
            <a:r>
              <a:rPr lang="en-US" sz="1400" dirty="0"/>
              <a:t> 	: Data use for calculating Frequency</a:t>
            </a:r>
          </a:p>
          <a:p>
            <a:r>
              <a:rPr lang="en-US" sz="1400" dirty="0" err="1"/>
              <a:t>Final_amount</a:t>
            </a:r>
            <a:r>
              <a:rPr lang="en-US" sz="1400" dirty="0"/>
              <a:t> 	: Data use for calculating Monetary</a:t>
            </a:r>
          </a:p>
          <a:p>
            <a:r>
              <a:rPr lang="en-US" sz="1400" dirty="0" err="1"/>
              <a:t>created_at</a:t>
            </a:r>
            <a:r>
              <a:rPr lang="en-US" sz="1400" dirty="0"/>
              <a:t>		: Data use for calculating Recency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D055A9-ABBA-0638-4F67-6DB645BEE4E4}"/>
              </a:ext>
            </a:extLst>
          </p:cNvPr>
          <p:cNvSpPr txBox="1"/>
          <p:nvPr/>
        </p:nvSpPr>
        <p:spPr>
          <a:xfrm>
            <a:off x="4224890" y="974725"/>
            <a:ext cx="3858651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buClr>
                <a:schemeClr val="accent1"/>
              </a:buClr>
              <a:defRPr sz="1600" b="1"/>
            </a:lvl1pPr>
          </a:lstStyle>
          <a:p>
            <a:r>
              <a:rPr lang="en-US" sz="2800" dirty="0"/>
              <a:t>Transactions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1BAB8-983C-46CB-50DD-C56C8582B1D0}"/>
              </a:ext>
            </a:extLst>
          </p:cNvPr>
          <p:cNvSpPr txBox="1"/>
          <p:nvPr/>
        </p:nvSpPr>
        <p:spPr>
          <a:xfrm>
            <a:off x="1789946" y="3371915"/>
            <a:ext cx="5274045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dataset contains 9 columns and </a:t>
            </a:r>
            <a:r>
              <a:rPr lang="en-ID" sz="1600" dirty="0"/>
              <a:t>14,623,691</a:t>
            </a:r>
            <a:r>
              <a:rPr lang="en-US" sz="1600" dirty="0"/>
              <a:t> rows.</a:t>
            </a:r>
            <a:endParaRPr lang="en-ID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D81816-8ACC-750D-0308-192F810B64AD}"/>
              </a:ext>
            </a:extLst>
          </p:cNvPr>
          <p:cNvSpPr txBox="1"/>
          <p:nvPr/>
        </p:nvSpPr>
        <p:spPr>
          <a:xfrm>
            <a:off x="4055643" y="1610983"/>
            <a:ext cx="455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Customer Segmentation Requirement</a:t>
            </a:r>
            <a:endParaRPr lang="en-ID" b="1" dirty="0"/>
          </a:p>
        </p:txBody>
      </p:sp>
      <p:pic>
        <p:nvPicPr>
          <p:cNvPr id="38" name="Picture 3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660C93-9BC1-465B-4EB1-035D0C4D1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41" y="3973369"/>
            <a:ext cx="3896210" cy="2382981"/>
          </a:xfrm>
          <a:prstGeom prst="rect">
            <a:avLst/>
          </a:prstGeom>
        </p:spPr>
      </p:pic>
      <p:pic>
        <p:nvPicPr>
          <p:cNvPr id="42" name="Picture 41" descr="A green and red bar graph&#10;&#10;AI-generated content may be incorrect.">
            <a:extLst>
              <a:ext uri="{FF2B5EF4-FFF2-40B4-BE49-F238E27FC236}">
                <a16:creationId xmlns:a16="http://schemas.microsoft.com/office/drawing/2014/main" id="{81B51646-EE6E-4F67-D214-E24B7E05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01966"/>
            <a:ext cx="3370516" cy="25257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D04AF7B-A548-BC38-3495-E308CE184FDE}"/>
              </a:ext>
            </a:extLst>
          </p:cNvPr>
          <p:cNvSpPr/>
          <p:nvPr/>
        </p:nvSpPr>
        <p:spPr>
          <a:xfrm>
            <a:off x="7789899" y="3857526"/>
            <a:ext cx="1165258" cy="2498824"/>
          </a:xfrm>
          <a:prstGeom prst="rect">
            <a:avLst/>
          </a:prstGeom>
          <a:solidFill>
            <a:srgbClr val="0070C0">
              <a:alpha val="5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E8B6CA-8DCB-48B5-D8E9-6999D3325557}"/>
              </a:ext>
            </a:extLst>
          </p:cNvPr>
          <p:cNvSpPr txBox="1"/>
          <p:nvPr/>
        </p:nvSpPr>
        <p:spPr>
          <a:xfrm>
            <a:off x="9037765" y="3873840"/>
            <a:ext cx="1794358" cy="430887"/>
          </a:xfrm>
          <a:prstGeom prst="leftArrow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Keep data with Customer ID</a:t>
            </a:r>
            <a:endParaRPr lang="en-ID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C53934-6011-485D-1D55-57B0C17A4D58}"/>
              </a:ext>
            </a:extLst>
          </p:cNvPr>
          <p:cNvSpPr/>
          <p:nvPr/>
        </p:nvSpPr>
        <p:spPr>
          <a:xfrm>
            <a:off x="6624641" y="3857526"/>
            <a:ext cx="1165258" cy="2498824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CD27FE-75EC-F196-CAA8-78D9D215898F}"/>
              </a:ext>
            </a:extLst>
          </p:cNvPr>
          <p:cNvSpPr txBox="1"/>
          <p:nvPr/>
        </p:nvSpPr>
        <p:spPr>
          <a:xfrm>
            <a:off x="7925449" y="5763381"/>
            <a:ext cx="2361768" cy="430887"/>
          </a:xfrm>
          <a:prstGeom prst="leftArrowCallout">
            <a:avLst>
              <a:gd name="adj1" fmla="val 20336"/>
              <a:gd name="adj2" fmla="val 25000"/>
              <a:gd name="adj3" fmla="val 25000"/>
              <a:gd name="adj4" fmla="val 649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100" dirty="0"/>
              <a:t>Remove data without Customer ID</a:t>
            </a:r>
            <a:endParaRPr lang="en-ID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B1FB33-D587-C4CB-1568-B219733FEF97}"/>
              </a:ext>
            </a:extLst>
          </p:cNvPr>
          <p:cNvSpPr txBox="1"/>
          <p:nvPr/>
        </p:nvSpPr>
        <p:spPr>
          <a:xfrm>
            <a:off x="7311942" y="3362526"/>
            <a:ext cx="2121171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 Duplicate Value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671960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3ACB3-8EBB-1A1C-2B2F-8247414C0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1F2AC2-8DEA-36AA-F384-9F74D864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EF361-FF01-4EFF-B8C4-F84CB59E3A85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9163E-85B2-B182-BEF2-AA66B544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7FB-DB05-4EC1-88BB-396A86FF9939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15A3B-6888-6B4B-0ABE-8A5719CDDB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609398"/>
          </a:xfrm>
        </p:spPr>
        <p:txBody>
          <a:bodyPr lIns="0" tIns="0" rIns="0" bIns="0" anchor="t">
            <a:spAutoFit/>
          </a:bodyPr>
          <a:lstStyle/>
          <a:p>
            <a:r>
              <a:rPr lang="en-US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F2EB5-287C-BEFB-CF4D-CD2547626FBD}"/>
              </a:ext>
            </a:extLst>
          </p:cNvPr>
          <p:cNvSpPr txBox="1"/>
          <p:nvPr/>
        </p:nvSpPr>
        <p:spPr>
          <a:xfrm>
            <a:off x="2113271" y="264740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Duplicated Rows </a:t>
            </a: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AF20C82F-7024-DADC-32C0-693090B612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827" y="1768509"/>
            <a:ext cx="720811" cy="804871"/>
          </a:xfrm>
          <a:prstGeom prst="rect">
            <a:avLst/>
          </a:prstGeom>
        </p:spPr>
      </p:pic>
      <p:pic>
        <p:nvPicPr>
          <p:cNvPr id="6" name="object 20">
            <a:extLst>
              <a:ext uri="{FF2B5EF4-FFF2-40B4-BE49-F238E27FC236}">
                <a16:creationId xmlns:a16="http://schemas.microsoft.com/office/drawing/2014/main" id="{9E5CD8DF-59E1-2100-49B2-95E1DBBB73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1943" y="1768509"/>
            <a:ext cx="844271" cy="81310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2861A0-2395-7703-C3C8-3357925C209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525638" y="2170945"/>
            <a:ext cx="2046305" cy="411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50B22C-FCE7-D1AE-C250-9F946712F8D1}"/>
              </a:ext>
            </a:extLst>
          </p:cNvPr>
          <p:cNvSpPr txBox="1"/>
          <p:nvPr/>
        </p:nvSpPr>
        <p:spPr>
          <a:xfrm>
            <a:off x="4854846" y="2647404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Missing 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DB9B96-DF01-BB89-4942-92A07E025A47}"/>
              </a:ext>
            </a:extLst>
          </p:cNvPr>
          <p:cNvGrpSpPr/>
          <p:nvPr/>
        </p:nvGrpSpPr>
        <p:grpSpPr>
          <a:xfrm>
            <a:off x="8462519" y="1776745"/>
            <a:ext cx="998346" cy="870659"/>
            <a:chOff x="7147546" y="3228881"/>
            <a:chExt cx="1027430" cy="1019175"/>
          </a:xfrm>
        </p:grpSpPr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E419B2AB-CA31-5223-4557-33C98B11044A}"/>
                </a:ext>
              </a:extLst>
            </p:cNvPr>
            <p:cNvSpPr/>
            <p:nvPr/>
          </p:nvSpPr>
          <p:spPr>
            <a:xfrm>
              <a:off x="7147546" y="3228881"/>
              <a:ext cx="1027430" cy="1019175"/>
            </a:xfrm>
            <a:custGeom>
              <a:avLst/>
              <a:gdLst/>
              <a:ahLst/>
              <a:cxnLst/>
              <a:rect l="l" t="t" r="r" b="b"/>
              <a:pathLst>
                <a:path w="1027430" h="1019175">
                  <a:moveTo>
                    <a:pt x="108129" y="1018647"/>
                  </a:moveTo>
                  <a:lnTo>
                    <a:pt x="59962" y="1003475"/>
                  </a:lnTo>
                  <a:lnTo>
                    <a:pt x="32046" y="969245"/>
                  </a:lnTo>
                  <a:lnTo>
                    <a:pt x="18500" y="956159"/>
                  </a:lnTo>
                  <a:lnTo>
                    <a:pt x="8436" y="940479"/>
                  </a:lnTo>
                  <a:lnTo>
                    <a:pt x="2166" y="922744"/>
                  </a:lnTo>
                  <a:lnTo>
                    <a:pt x="0" y="903493"/>
                  </a:lnTo>
                  <a:lnTo>
                    <a:pt x="1659" y="886680"/>
                  </a:lnTo>
                  <a:lnTo>
                    <a:pt x="6500" y="870883"/>
                  </a:lnTo>
                  <a:lnTo>
                    <a:pt x="14304" y="856505"/>
                  </a:lnTo>
                  <a:lnTo>
                    <a:pt x="24848" y="843947"/>
                  </a:lnTo>
                  <a:lnTo>
                    <a:pt x="24848" y="165168"/>
                  </a:lnTo>
                  <a:lnTo>
                    <a:pt x="31403" y="132828"/>
                  </a:lnTo>
                  <a:lnTo>
                    <a:pt x="49268" y="106389"/>
                  </a:lnTo>
                  <a:lnTo>
                    <a:pt x="75741" y="88548"/>
                  </a:lnTo>
                  <a:lnTo>
                    <a:pt x="108122" y="82002"/>
                  </a:lnTo>
                  <a:lnTo>
                    <a:pt x="140503" y="88548"/>
                  </a:lnTo>
                  <a:lnTo>
                    <a:pt x="166976" y="106389"/>
                  </a:lnTo>
                  <a:lnTo>
                    <a:pt x="184840" y="132828"/>
                  </a:lnTo>
                  <a:lnTo>
                    <a:pt x="191395" y="165168"/>
                  </a:lnTo>
                  <a:lnTo>
                    <a:pt x="191395" y="198532"/>
                  </a:lnTo>
                  <a:lnTo>
                    <a:pt x="197868" y="193481"/>
                  </a:lnTo>
                  <a:lnTo>
                    <a:pt x="204823" y="189075"/>
                  </a:lnTo>
                  <a:lnTo>
                    <a:pt x="212215" y="185359"/>
                  </a:lnTo>
                  <a:lnTo>
                    <a:pt x="219998" y="182379"/>
                  </a:lnTo>
                  <a:lnTo>
                    <a:pt x="231795" y="159327"/>
                  </a:lnTo>
                  <a:lnTo>
                    <a:pt x="249887" y="141103"/>
                  </a:lnTo>
                  <a:lnTo>
                    <a:pt x="272838" y="129128"/>
                  </a:lnTo>
                  <a:lnTo>
                    <a:pt x="299207" y="124821"/>
                  </a:lnTo>
                  <a:lnTo>
                    <a:pt x="325577" y="129129"/>
                  </a:lnTo>
                  <a:lnTo>
                    <a:pt x="348528" y="141108"/>
                  </a:lnTo>
                  <a:lnTo>
                    <a:pt x="366620" y="159336"/>
                  </a:lnTo>
                  <a:lnTo>
                    <a:pt x="378416" y="182394"/>
                  </a:lnTo>
                  <a:lnTo>
                    <a:pt x="401496" y="194173"/>
                  </a:lnTo>
                  <a:lnTo>
                    <a:pt x="419743" y="212238"/>
                  </a:lnTo>
                  <a:lnTo>
                    <a:pt x="431733" y="235154"/>
                  </a:lnTo>
                  <a:lnTo>
                    <a:pt x="436046" y="261487"/>
                  </a:lnTo>
                  <a:lnTo>
                    <a:pt x="436046" y="364759"/>
                  </a:lnTo>
                  <a:lnTo>
                    <a:pt x="448398" y="343539"/>
                  </a:lnTo>
                  <a:lnTo>
                    <a:pt x="466248" y="326873"/>
                  </a:lnTo>
                  <a:lnTo>
                    <a:pt x="488359" y="315978"/>
                  </a:lnTo>
                  <a:lnTo>
                    <a:pt x="513492" y="312076"/>
                  </a:lnTo>
                  <a:lnTo>
                    <a:pt x="538634" y="315978"/>
                  </a:lnTo>
                  <a:lnTo>
                    <a:pt x="560748" y="326873"/>
                  </a:lnTo>
                  <a:lnTo>
                    <a:pt x="578597" y="343539"/>
                  </a:lnTo>
                  <a:lnTo>
                    <a:pt x="590945" y="364759"/>
                  </a:lnTo>
                  <a:lnTo>
                    <a:pt x="590945" y="136658"/>
                  </a:lnTo>
                  <a:lnTo>
                    <a:pt x="595259" y="110323"/>
                  </a:lnTo>
                  <a:lnTo>
                    <a:pt x="607252" y="87402"/>
                  </a:lnTo>
                  <a:lnTo>
                    <a:pt x="625501" y="69331"/>
                  </a:lnTo>
                  <a:lnTo>
                    <a:pt x="648582" y="57550"/>
                  </a:lnTo>
                  <a:lnTo>
                    <a:pt x="660374" y="34502"/>
                  </a:lnTo>
                  <a:lnTo>
                    <a:pt x="678464" y="16281"/>
                  </a:lnTo>
                  <a:lnTo>
                    <a:pt x="701414" y="4306"/>
                  </a:lnTo>
                  <a:lnTo>
                    <a:pt x="727784" y="0"/>
                  </a:lnTo>
                  <a:lnTo>
                    <a:pt x="754155" y="4306"/>
                  </a:lnTo>
                  <a:lnTo>
                    <a:pt x="777108" y="16281"/>
                  </a:lnTo>
                  <a:lnTo>
                    <a:pt x="795203" y="34502"/>
                  </a:lnTo>
                  <a:lnTo>
                    <a:pt x="807000" y="57550"/>
                  </a:lnTo>
                  <a:lnTo>
                    <a:pt x="830084" y="69331"/>
                  </a:lnTo>
                  <a:lnTo>
                    <a:pt x="848330" y="87402"/>
                  </a:lnTo>
                  <a:lnTo>
                    <a:pt x="860318" y="110323"/>
                  </a:lnTo>
                  <a:lnTo>
                    <a:pt x="864630" y="136658"/>
                  </a:lnTo>
                  <a:lnTo>
                    <a:pt x="864630" y="500450"/>
                  </a:lnTo>
                  <a:lnTo>
                    <a:pt x="860318" y="526783"/>
                  </a:lnTo>
                  <a:lnTo>
                    <a:pt x="848330" y="549701"/>
                  </a:lnTo>
                  <a:lnTo>
                    <a:pt x="830084" y="567766"/>
                  </a:lnTo>
                  <a:lnTo>
                    <a:pt x="807000" y="579542"/>
                  </a:lnTo>
                  <a:lnTo>
                    <a:pt x="795203" y="602595"/>
                  </a:lnTo>
                  <a:lnTo>
                    <a:pt x="777108" y="620818"/>
                  </a:lnTo>
                  <a:lnTo>
                    <a:pt x="754155" y="632793"/>
                  </a:lnTo>
                  <a:lnTo>
                    <a:pt x="727784" y="637100"/>
                  </a:lnTo>
                  <a:lnTo>
                    <a:pt x="702649" y="633198"/>
                  </a:lnTo>
                  <a:lnTo>
                    <a:pt x="680541" y="622304"/>
                  </a:lnTo>
                  <a:lnTo>
                    <a:pt x="662696" y="605637"/>
                  </a:lnTo>
                  <a:lnTo>
                    <a:pt x="650346" y="584417"/>
                  </a:lnTo>
                  <a:lnTo>
                    <a:pt x="650346" y="723358"/>
                  </a:lnTo>
                  <a:lnTo>
                    <a:pt x="646033" y="749697"/>
                  </a:lnTo>
                  <a:lnTo>
                    <a:pt x="634041" y="772621"/>
                  </a:lnTo>
                  <a:lnTo>
                    <a:pt x="615793" y="790692"/>
                  </a:lnTo>
                  <a:lnTo>
                    <a:pt x="592708" y="802473"/>
                  </a:lnTo>
                  <a:lnTo>
                    <a:pt x="590650" y="808777"/>
                  </a:lnTo>
                  <a:lnTo>
                    <a:pt x="587841" y="814764"/>
                  </a:lnTo>
                  <a:lnTo>
                    <a:pt x="584398" y="820319"/>
                  </a:lnTo>
                  <a:lnTo>
                    <a:pt x="944922" y="820334"/>
                  </a:lnTo>
                  <a:lnTo>
                    <a:pt x="977483" y="827626"/>
                  </a:lnTo>
                  <a:lnTo>
                    <a:pt x="1003497" y="845424"/>
                  </a:lnTo>
                  <a:lnTo>
                    <a:pt x="1020732" y="871468"/>
                  </a:lnTo>
                  <a:lnTo>
                    <a:pt x="1026961" y="903501"/>
                  </a:lnTo>
                  <a:lnTo>
                    <a:pt x="1020794" y="935529"/>
                  </a:lnTo>
                  <a:lnTo>
                    <a:pt x="1003762" y="961560"/>
                  </a:lnTo>
                  <a:lnTo>
                    <a:pt x="978065" y="979334"/>
                  </a:lnTo>
                  <a:lnTo>
                    <a:pt x="945905" y="986592"/>
                  </a:lnTo>
                  <a:lnTo>
                    <a:pt x="173926" y="986629"/>
                  </a:lnTo>
                  <a:lnTo>
                    <a:pt x="172397" y="988610"/>
                  </a:lnTo>
                  <a:lnTo>
                    <a:pt x="141459" y="1011764"/>
                  </a:lnTo>
                  <a:lnTo>
                    <a:pt x="125242" y="1016888"/>
                  </a:lnTo>
                  <a:lnTo>
                    <a:pt x="108129" y="1018647"/>
                  </a:lnTo>
                  <a:close/>
                </a:path>
              </a:pathLst>
            </a:custGeom>
            <a:solidFill>
              <a:srgbClr val="F9E7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453186FD-562A-AC82-13C9-9C7BE24F58CD}"/>
                </a:ext>
              </a:extLst>
            </p:cNvPr>
            <p:cNvSpPr/>
            <p:nvPr/>
          </p:nvSpPr>
          <p:spPr>
            <a:xfrm>
              <a:off x="7176607" y="3257907"/>
              <a:ext cx="969010" cy="960755"/>
            </a:xfrm>
            <a:custGeom>
              <a:avLst/>
              <a:gdLst/>
              <a:ahLst/>
              <a:cxnLst/>
              <a:rect l="l" t="t" r="r" b="b"/>
              <a:pathLst>
                <a:path w="969009" h="960754">
                  <a:moveTo>
                    <a:pt x="296926" y="259207"/>
                  </a:moveTo>
                  <a:lnTo>
                    <a:pt x="243344" y="259207"/>
                  </a:lnTo>
                  <a:lnTo>
                    <a:pt x="243344" y="569506"/>
                  </a:lnTo>
                  <a:lnTo>
                    <a:pt x="296926" y="569506"/>
                  </a:lnTo>
                  <a:lnTo>
                    <a:pt x="296926" y="259207"/>
                  </a:lnTo>
                  <a:close/>
                </a:path>
                <a:path w="969009" h="960754">
                  <a:moveTo>
                    <a:pt x="511200" y="446455"/>
                  </a:moveTo>
                  <a:lnTo>
                    <a:pt x="457644" y="446455"/>
                  </a:lnTo>
                  <a:lnTo>
                    <a:pt x="457644" y="667588"/>
                  </a:lnTo>
                  <a:lnTo>
                    <a:pt x="511200" y="667588"/>
                  </a:lnTo>
                  <a:lnTo>
                    <a:pt x="511200" y="446455"/>
                  </a:lnTo>
                  <a:close/>
                </a:path>
                <a:path w="969009" h="960754">
                  <a:moveTo>
                    <a:pt x="725512" y="134378"/>
                  </a:moveTo>
                  <a:lnTo>
                    <a:pt x="671944" y="134378"/>
                  </a:lnTo>
                  <a:lnTo>
                    <a:pt x="671944" y="444677"/>
                  </a:lnTo>
                  <a:lnTo>
                    <a:pt x="725512" y="444677"/>
                  </a:lnTo>
                  <a:lnTo>
                    <a:pt x="725512" y="134378"/>
                  </a:lnTo>
                  <a:close/>
                </a:path>
                <a:path w="969009" h="960754">
                  <a:moveTo>
                    <a:pt x="806500" y="107619"/>
                  </a:moveTo>
                  <a:lnTo>
                    <a:pt x="802297" y="86715"/>
                  </a:lnTo>
                  <a:lnTo>
                    <a:pt x="790816" y="69583"/>
                  </a:lnTo>
                  <a:lnTo>
                    <a:pt x="779081" y="61569"/>
                  </a:lnTo>
                  <a:lnTo>
                    <a:pt x="779081" y="107619"/>
                  </a:lnTo>
                  <a:lnTo>
                    <a:pt x="779081" y="471424"/>
                  </a:lnTo>
                  <a:lnTo>
                    <a:pt x="776973" y="481838"/>
                  </a:lnTo>
                  <a:lnTo>
                    <a:pt x="771232" y="490347"/>
                  </a:lnTo>
                  <a:lnTo>
                    <a:pt x="762723" y="496074"/>
                  </a:lnTo>
                  <a:lnTo>
                    <a:pt x="752284" y="498170"/>
                  </a:lnTo>
                  <a:lnTo>
                    <a:pt x="725512" y="498170"/>
                  </a:lnTo>
                  <a:lnTo>
                    <a:pt x="725385" y="525551"/>
                  </a:lnTo>
                  <a:lnTo>
                    <a:pt x="723404" y="535343"/>
                  </a:lnTo>
                  <a:lnTo>
                    <a:pt x="717664" y="543839"/>
                  </a:lnTo>
                  <a:lnTo>
                    <a:pt x="709142" y="549579"/>
                  </a:lnTo>
                  <a:lnTo>
                    <a:pt x="698715" y="551675"/>
                  </a:lnTo>
                  <a:lnTo>
                    <a:pt x="688289" y="549579"/>
                  </a:lnTo>
                  <a:lnTo>
                    <a:pt x="679780" y="543839"/>
                  </a:lnTo>
                  <a:lnTo>
                    <a:pt x="674039" y="535343"/>
                  </a:lnTo>
                  <a:lnTo>
                    <a:pt x="672071" y="525551"/>
                  </a:lnTo>
                  <a:lnTo>
                    <a:pt x="671944" y="498170"/>
                  </a:lnTo>
                  <a:lnTo>
                    <a:pt x="645147" y="498170"/>
                  </a:lnTo>
                  <a:lnTo>
                    <a:pt x="618350" y="471424"/>
                  </a:lnTo>
                  <a:lnTo>
                    <a:pt x="618350" y="408305"/>
                  </a:lnTo>
                  <a:lnTo>
                    <a:pt x="618350" y="107619"/>
                  </a:lnTo>
                  <a:lnTo>
                    <a:pt x="620458" y="97218"/>
                  </a:lnTo>
                  <a:lnTo>
                    <a:pt x="626198" y="88722"/>
                  </a:lnTo>
                  <a:lnTo>
                    <a:pt x="634720" y="82981"/>
                  </a:lnTo>
                  <a:lnTo>
                    <a:pt x="645147" y="80886"/>
                  </a:lnTo>
                  <a:lnTo>
                    <a:pt x="671944" y="80886"/>
                  </a:lnTo>
                  <a:lnTo>
                    <a:pt x="672058" y="53505"/>
                  </a:lnTo>
                  <a:lnTo>
                    <a:pt x="674039" y="43713"/>
                  </a:lnTo>
                  <a:lnTo>
                    <a:pt x="679780" y="35217"/>
                  </a:lnTo>
                  <a:lnTo>
                    <a:pt x="688289" y="29489"/>
                  </a:lnTo>
                  <a:lnTo>
                    <a:pt x="698715" y="27381"/>
                  </a:lnTo>
                  <a:lnTo>
                    <a:pt x="709142" y="29489"/>
                  </a:lnTo>
                  <a:lnTo>
                    <a:pt x="717664" y="35217"/>
                  </a:lnTo>
                  <a:lnTo>
                    <a:pt x="723404" y="43713"/>
                  </a:lnTo>
                  <a:lnTo>
                    <a:pt x="725385" y="53505"/>
                  </a:lnTo>
                  <a:lnTo>
                    <a:pt x="725512" y="80886"/>
                  </a:lnTo>
                  <a:lnTo>
                    <a:pt x="752284" y="80886"/>
                  </a:lnTo>
                  <a:lnTo>
                    <a:pt x="762723" y="82981"/>
                  </a:lnTo>
                  <a:lnTo>
                    <a:pt x="771232" y="88722"/>
                  </a:lnTo>
                  <a:lnTo>
                    <a:pt x="776973" y="97218"/>
                  </a:lnTo>
                  <a:lnTo>
                    <a:pt x="779081" y="107619"/>
                  </a:lnTo>
                  <a:lnTo>
                    <a:pt x="779081" y="61569"/>
                  </a:lnTo>
                  <a:lnTo>
                    <a:pt x="773785" y="57937"/>
                  </a:lnTo>
                  <a:lnTo>
                    <a:pt x="752932" y="53505"/>
                  </a:lnTo>
                  <a:lnTo>
                    <a:pt x="748487" y="32677"/>
                  </a:lnTo>
                  <a:lnTo>
                    <a:pt x="744867" y="27381"/>
                  </a:lnTo>
                  <a:lnTo>
                    <a:pt x="736828" y="15671"/>
                  </a:lnTo>
                  <a:lnTo>
                    <a:pt x="719658" y="4203"/>
                  </a:lnTo>
                  <a:lnTo>
                    <a:pt x="698715" y="0"/>
                  </a:lnTo>
                  <a:lnTo>
                    <a:pt x="677773" y="4203"/>
                  </a:lnTo>
                  <a:lnTo>
                    <a:pt x="660615" y="15671"/>
                  </a:lnTo>
                  <a:lnTo>
                    <a:pt x="648957" y="32677"/>
                  </a:lnTo>
                  <a:lnTo>
                    <a:pt x="644525" y="53505"/>
                  </a:lnTo>
                  <a:lnTo>
                    <a:pt x="623658" y="57937"/>
                  </a:lnTo>
                  <a:lnTo>
                    <a:pt x="606628" y="69583"/>
                  </a:lnTo>
                  <a:lnTo>
                    <a:pt x="595147" y="86715"/>
                  </a:lnTo>
                  <a:lnTo>
                    <a:pt x="590943" y="107619"/>
                  </a:lnTo>
                  <a:lnTo>
                    <a:pt x="590943" y="408305"/>
                  </a:lnTo>
                  <a:lnTo>
                    <a:pt x="584174" y="391464"/>
                  </a:lnTo>
                  <a:lnTo>
                    <a:pt x="572465" y="377990"/>
                  </a:lnTo>
                  <a:lnTo>
                    <a:pt x="564794" y="373557"/>
                  </a:lnTo>
                  <a:lnTo>
                    <a:pt x="564794" y="419709"/>
                  </a:lnTo>
                  <a:lnTo>
                    <a:pt x="564794" y="694334"/>
                  </a:lnTo>
                  <a:lnTo>
                    <a:pt x="562686" y="704748"/>
                  </a:lnTo>
                  <a:lnTo>
                    <a:pt x="556945" y="713257"/>
                  </a:lnTo>
                  <a:lnTo>
                    <a:pt x="548424" y="718985"/>
                  </a:lnTo>
                  <a:lnTo>
                    <a:pt x="537997" y="721093"/>
                  </a:lnTo>
                  <a:lnTo>
                    <a:pt x="511200" y="721093"/>
                  </a:lnTo>
                  <a:lnTo>
                    <a:pt x="511200" y="747839"/>
                  </a:lnTo>
                  <a:lnTo>
                    <a:pt x="509104" y="758253"/>
                  </a:lnTo>
                  <a:lnTo>
                    <a:pt x="503364" y="766749"/>
                  </a:lnTo>
                  <a:lnTo>
                    <a:pt x="494842" y="772490"/>
                  </a:lnTo>
                  <a:lnTo>
                    <a:pt x="484428" y="774585"/>
                  </a:lnTo>
                  <a:lnTo>
                    <a:pt x="474002" y="772490"/>
                  </a:lnTo>
                  <a:lnTo>
                    <a:pt x="465480" y="766749"/>
                  </a:lnTo>
                  <a:lnTo>
                    <a:pt x="459740" y="758253"/>
                  </a:lnTo>
                  <a:lnTo>
                    <a:pt x="457644" y="747839"/>
                  </a:lnTo>
                  <a:lnTo>
                    <a:pt x="457644" y="721093"/>
                  </a:lnTo>
                  <a:lnTo>
                    <a:pt x="430847" y="721093"/>
                  </a:lnTo>
                  <a:lnTo>
                    <a:pt x="420420" y="718985"/>
                  </a:lnTo>
                  <a:lnTo>
                    <a:pt x="411911" y="713257"/>
                  </a:lnTo>
                  <a:lnTo>
                    <a:pt x="406171" y="704748"/>
                  </a:lnTo>
                  <a:lnTo>
                    <a:pt x="404063" y="694334"/>
                  </a:lnTo>
                  <a:lnTo>
                    <a:pt x="404063" y="607656"/>
                  </a:lnTo>
                  <a:lnTo>
                    <a:pt x="404063" y="419709"/>
                  </a:lnTo>
                  <a:lnTo>
                    <a:pt x="406171" y="409295"/>
                  </a:lnTo>
                  <a:lnTo>
                    <a:pt x="406844" y="408305"/>
                  </a:lnTo>
                  <a:lnTo>
                    <a:pt x="411911" y="400799"/>
                  </a:lnTo>
                  <a:lnTo>
                    <a:pt x="420420" y="395058"/>
                  </a:lnTo>
                  <a:lnTo>
                    <a:pt x="430847" y="392963"/>
                  </a:lnTo>
                  <a:lnTo>
                    <a:pt x="457644" y="392963"/>
                  </a:lnTo>
                  <a:lnTo>
                    <a:pt x="457644" y="366217"/>
                  </a:lnTo>
                  <a:lnTo>
                    <a:pt x="459740" y="355803"/>
                  </a:lnTo>
                  <a:lnTo>
                    <a:pt x="465480" y="347294"/>
                  </a:lnTo>
                  <a:lnTo>
                    <a:pt x="474002" y="341566"/>
                  </a:lnTo>
                  <a:lnTo>
                    <a:pt x="484428" y="339458"/>
                  </a:lnTo>
                  <a:lnTo>
                    <a:pt x="494842" y="341566"/>
                  </a:lnTo>
                  <a:lnTo>
                    <a:pt x="503364" y="347294"/>
                  </a:lnTo>
                  <a:lnTo>
                    <a:pt x="509104" y="355803"/>
                  </a:lnTo>
                  <a:lnTo>
                    <a:pt x="511200" y="366217"/>
                  </a:lnTo>
                  <a:lnTo>
                    <a:pt x="511200" y="392963"/>
                  </a:lnTo>
                  <a:lnTo>
                    <a:pt x="537997" y="392963"/>
                  </a:lnTo>
                  <a:lnTo>
                    <a:pt x="548424" y="395058"/>
                  </a:lnTo>
                  <a:lnTo>
                    <a:pt x="556945" y="400799"/>
                  </a:lnTo>
                  <a:lnTo>
                    <a:pt x="562686" y="409295"/>
                  </a:lnTo>
                  <a:lnTo>
                    <a:pt x="564794" y="419709"/>
                  </a:lnTo>
                  <a:lnTo>
                    <a:pt x="564794" y="373557"/>
                  </a:lnTo>
                  <a:lnTo>
                    <a:pt x="556920" y="368985"/>
                  </a:lnTo>
                  <a:lnTo>
                    <a:pt x="538645" y="365582"/>
                  </a:lnTo>
                  <a:lnTo>
                    <a:pt x="534200" y="344754"/>
                  </a:lnTo>
                  <a:lnTo>
                    <a:pt x="530567" y="339458"/>
                  </a:lnTo>
                  <a:lnTo>
                    <a:pt x="522541" y="327748"/>
                  </a:lnTo>
                  <a:lnTo>
                    <a:pt x="505371" y="316280"/>
                  </a:lnTo>
                  <a:lnTo>
                    <a:pt x="484428" y="312077"/>
                  </a:lnTo>
                  <a:lnTo>
                    <a:pt x="463486" y="316280"/>
                  </a:lnTo>
                  <a:lnTo>
                    <a:pt x="446328" y="327748"/>
                  </a:lnTo>
                  <a:lnTo>
                    <a:pt x="434657" y="344754"/>
                  </a:lnTo>
                  <a:lnTo>
                    <a:pt x="430225" y="365582"/>
                  </a:lnTo>
                  <a:lnTo>
                    <a:pt x="411949" y="368985"/>
                  </a:lnTo>
                  <a:lnTo>
                    <a:pt x="396392" y="377990"/>
                  </a:lnTo>
                  <a:lnTo>
                    <a:pt x="384683" y="391464"/>
                  </a:lnTo>
                  <a:lnTo>
                    <a:pt x="377913" y="408305"/>
                  </a:lnTo>
                  <a:lnTo>
                    <a:pt x="377913" y="232473"/>
                  </a:lnTo>
                  <a:lnTo>
                    <a:pt x="373710" y="211556"/>
                  </a:lnTo>
                  <a:lnTo>
                    <a:pt x="362216" y="194411"/>
                  </a:lnTo>
                  <a:lnTo>
                    <a:pt x="350494" y="186410"/>
                  </a:lnTo>
                  <a:lnTo>
                    <a:pt x="350494" y="232473"/>
                  </a:lnTo>
                  <a:lnTo>
                    <a:pt x="350494" y="596265"/>
                  </a:lnTo>
                  <a:lnTo>
                    <a:pt x="348386" y="606666"/>
                  </a:lnTo>
                  <a:lnTo>
                    <a:pt x="342646" y="615175"/>
                  </a:lnTo>
                  <a:lnTo>
                    <a:pt x="334137" y="620903"/>
                  </a:lnTo>
                  <a:lnTo>
                    <a:pt x="323710" y="623011"/>
                  </a:lnTo>
                  <a:lnTo>
                    <a:pt x="296926" y="623011"/>
                  </a:lnTo>
                  <a:lnTo>
                    <a:pt x="296799" y="650379"/>
                  </a:lnTo>
                  <a:lnTo>
                    <a:pt x="294817" y="660171"/>
                  </a:lnTo>
                  <a:lnTo>
                    <a:pt x="289077" y="668667"/>
                  </a:lnTo>
                  <a:lnTo>
                    <a:pt x="280568" y="674408"/>
                  </a:lnTo>
                  <a:lnTo>
                    <a:pt x="270141" y="676503"/>
                  </a:lnTo>
                  <a:lnTo>
                    <a:pt x="259715" y="674408"/>
                  </a:lnTo>
                  <a:lnTo>
                    <a:pt x="251193" y="668667"/>
                  </a:lnTo>
                  <a:lnTo>
                    <a:pt x="245452" y="660171"/>
                  </a:lnTo>
                  <a:lnTo>
                    <a:pt x="243471" y="650379"/>
                  </a:lnTo>
                  <a:lnTo>
                    <a:pt x="243344" y="623011"/>
                  </a:lnTo>
                  <a:lnTo>
                    <a:pt x="216573" y="623011"/>
                  </a:lnTo>
                  <a:lnTo>
                    <a:pt x="206133" y="620903"/>
                  </a:lnTo>
                  <a:lnTo>
                    <a:pt x="197624" y="615175"/>
                  </a:lnTo>
                  <a:lnTo>
                    <a:pt x="191884" y="606666"/>
                  </a:lnTo>
                  <a:lnTo>
                    <a:pt x="189776" y="596265"/>
                  </a:lnTo>
                  <a:lnTo>
                    <a:pt x="189776" y="232473"/>
                  </a:lnTo>
                  <a:lnTo>
                    <a:pt x="191884" y="222046"/>
                  </a:lnTo>
                  <a:lnTo>
                    <a:pt x="197624" y="213550"/>
                  </a:lnTo>
                  <a:lnTo>
                    <a:pt x="206133" y="207810"/>
                  </a:lnTo>
                  <a:lnTo>
                    <a:pt x="216573" y="205714"/>
                  </a:lnTo>
                  <a:lnTo>
                    <a:pt x="243344" y="205714"/>
                  </a:lnTo>
                  <a:lnTo>
                    <a:pt x="243471" y="178346"/>
                  </a:lnTo>
                  <a:lnTo>
                    <a:pt x="245452" y="168554"/>
                  </a:lnTo>
                  <a:lnTo>
                    <a:pt x="251193" y="160045"/>
                  </a:lnTo>
                  <a:lnTo>
                    <a:pt x="259715" y="154317"/>
                  </a:lnTo>
                  <a:lnTo>
                    <a:pt x="270141" y="152209"/>
                  </a:lnTo>
                  <a:lnTo>
                    <a:pt x="280568" y="154317"/>
                  </a:lnTo>
                  <a:lnTo>
                    <a:pt x="289077" y="160045"/>
                  </a:lnTo>
                  <a:lnTo>
                    <a:pt x="294817" y="168554"/>
                  </a:lnTo>
                  <a:lnTo>
                    <a:pt x="296799" y="178346"/>
                  </a:lnTo>
                  <a:lnTo>
                    <a:pt x="296926" y="205714"/>
                  </a:lnTo>
                  <a:lnTo>
                    <a:pt x="323710" y="205714"/>
                  </a:lnTo>
                  <a:lnTo>
                    <a:pt x="334137" y="207810"/>
                  </a:lnTo>
                  <a:lnTo>
                    <a:pt x="342646" y="213550"/>
                  </a:lnTo>
                  <a:lnTo>
                    <a:pt x="348386" y="222046"/>
                  </a:lnTo>
                  <a:lnTo>
                    <a:pt x="350494" y="232473"/>
                  </a:lnTo>
                  <a:lnTo>
                    <a:pt x="350494" y="186410"/>
                  </a:lnTo>
                  <a:lnTo>
                    <a:pt x="345173" y="182765"/>
                  </a:lnTo>
                  <a:lnTo>
                    <a:pt x="324345" y="178346"/>
                  </a:lnTo>
                  <a:lnTo>
                    <a:pt x="319900" y="157505"/>
                  </a:lnTo>
                  <a:lnTo>
                    <a:pt x="316268" y="152209"/>
                  </a:lnTo>
                  <a:lnTo>
                    <a:pt x="308241" y="140500"/>
                  </a:lnTo>
                  <a:lnTo>
                    <a:pt x="291084" y="129032"/>
                  </a:lnTo>
                  <a:lnTo>
                    <a:pt x="270141" y="124828"/>
                  </a:lnTo>
                  <a:lnTo>
                    <a:pt x="249199" y="129032"/>
                  </a:lnTo>
                  <a:lnTo>
                    <a:pt x="232029" y="140500"/>
                  </a:lnTo>
                  <a:lnTo>
                    <a:pt x="220370" y="157505"/>
                  </a:lnTo>
                  <a:lnTo>
                    <a:pt x="215938" y="178346"/>
                  </a:lnTo>
                  <a:lnTo>
                    <a:pt x="195072" y="182765"/>
                  </a:lnTo>
                  <a:lnTo>
                    <a:pt x="178041" y="194411"/>
                  </a:lnTo>
                  <a:lnTo>
                    <a:pt x="166560" y="211556"/>
                  </a:lnTo>
                  <a:lnTo>
                    <a:pt x="162356" y="232473"/>
                  </a:lnTo>
                  <a:lnTo>
                    <a:pt x="162356" y="596265"/>
                  </a:lnTo>
                  <a:lnTo>
                    <a:pt x="166560" y="617169"/>
                  </a:lnTo>
                  <a:lnTo>
                    <a:pt x="178041" y="634301"/>
                  </a:lnTo>
                  <a:lnTo>
                    <a:pt x="195072" y="645947"/>
                  </a:lnTo>
                  <a:lnTo>
                    <a:pt x="215938" y="650379"/>
                  </a:lnTo>
                  <a:lnTo>
                    <a:pt x="220370" y="671207"/>
                  </a:lnTo>
                  <a:lnTo>
                    <a:pt x="232029" y="688213"/>
                  </a:lnTo>
                  <a:lnTo>
                    <a:pt x="249199" y="699668"/>
                  </a:lnTo>
                  <a:lnTo>
                    <a:pt x="270141" y="703872"/>
                  </a:lnTo>
                  <a:lnTo>
                    <a:pt x="291084" y="699668"/>
                  </a:lnTo>
                  <a:lnTo>
                    <a:pt x="308241" y="688213"/>
                  </a:lnTo>
                  <a:lnTo>
                    <a:pt x="316268" y="676503"/>
                  </a:lnTo>
                  <a:lnTo>
                    <a:pt x="319900" y="671207"/>
                  </a:lnTo>
                  <a:lnTo>
                    <a:pt x="324345" y="650379"/>
                  </a:lnTo>
                  <a:lnTo>
                    <a:pt x="342620" y="646976"/>
                  </a:lnTo>
                  <a:lnTo>
                    <a:pt x="358165" y="637971"/>
                  </a:lnTo>
                  <a:lnTo>
                    <a:pt x="369887" y="624484"/>
                  </a:lnTo>
                  <a:lnTo>
                    <a:pt x="376656" y="607656"/>
                  </a:lnTo>
                  <a:lnTo>
                    <a:pt x="376656" y="694334"/>
                  </a:lnTo>
                  <a:lnTo>
                    <a:pt x="380860" y="715264"/>
                  </a:lnTo>
                  <a:lnTo>
                    <a:pt x="392341" y="732396"/>
                  </a:lnTo>
                  <a:lnTo>
                    <a:pt x="409359" y="744042"/>
                  </a:lnTo>
                  <a:lnTo>
                    <a:pt x="430225" y="748474"/>
                  </a:lnTo>
                  <a:lnTo>
                    <a:pt x="434670" y="769302"/>
                  </a:lnTo>
                  <a:lnTo>
                    <a:pt x="446328" y="786295"/>
                  </a:lnTo>
                  <a:lnTo>
                    <a:pt x="463486" y="797763"/>
                  </a:lnTo>
                  <a:lnTo>
                    <a:pt x="484428" y="801966"/>
                  </a:lnTo>
                  <a:lnTo>
                    <a:pt x="505371" y="797763"/>
                  </a:lnTo>
                  <a:lnTo>
                    <a:pt x="522541" y="786295"/>
                  </a:lnTo>
                  <a:lnTo>
                    <a:pt x="530580" y="774585"/>
                  </a:lnTo>
                  <a:lnTo>
                    <a:pt x="534200" y="769302"/>
                  </a:lnTo>
                  <a:lnTo>
                    <a:pt x="538645" y="748474"/>
                  </a:lnTo>
                  <a:lnTo>
                    <a:pt x="559498" y="744042"/>
                  </a:lnTo>
                  <a:lnTo>
                    <a:pt x="576529" y="732396"/>
                  </a:lnTo>
                  <a:lnTo>
                    <a:pt x="588010" y="715264"/>
                  </a:lnTo>
                  <a:lnTo>
                    <a:pt x="592213" y="694334"/>
                  </a:lnTo>
                  <a:lnTo>
                    <a:pt x="592213" y="482841"/>
                  </a:lnTo>
                  <a:lnTo>
                    <a:pt x="598982" y="499668"/>
                  </a:lnTo>
                  <a:lnTo>
                    <a:pt x="610692" y="513156"/>
                  </a:lnTo>
                  <a:lnTo>
                    <a:pt x="626249" y="522160"/>
                  </a:lnTo>
                  <a:lnTo>
                    <a:pt x="644525" y="525551"/>
                  </a:lnTo>
                  <a:lnTo>
                    <a:pt x="648957" y="546379"/>
                  </a:lnTo>
                  <a:lnTo>
                    <a:pt x="660615" y="563384"/>
                  </a:lnTo>
                  <a:lnTo>
                    <a:pt x="677773" y="574852"/>
                  </a:lnTo>
                  <a:lnTo>
                    <a:pt x="698715" y="579056"/>
                  </a:lnTo>
                  <a:lnTo>
                    <a:pt x="719658" y="574852"/>
                  </a:lnTo>
                  <a:lnTo>
                    <a:pt x="736828" y="563384"/>
                  </a:lnTo>
                  <a:lnTo>
                    <a:pt x="744867" y="551675"/>
                  </a:lnTo>
                  <a:lnTo>
                    <a:pt x="748487" y="546379"/>
                  </a:lnTo>
                  <a:lnTo>
                    <a:pt x="752932" y="525551"/>
                  </a:lnTo>
                  <a:lnTo>
                    <a:pt x="773785" y="521119"/>
                  </a:lnTo>
                  <a:lnTo>
                    <a:pt x="790816" y="509473"/>
                  </a:lnTo>
                  <a:lnTo>
                    <a:pt x="802297" y="492340"/>
                  </a:lnTo>
                  <a:lnTo>
                    <a:pt x="806500" y="471424"/>
                  </a:lnTo>
                  <a:lnTo>
                    <a:pt x="806500" y="107619"/>
                  </a:lnTo>
                  <a:close/>
                </a:path>
                <a:path w="969009" h="960754">
                  <a:moveTo>
                    <a:pt x="968832" y="874458"/>
                  </a:moveTo>
                  <a:lnTo>
                    <a:pt x="964793" y="853617"/>
                  </a:lnTo>
                  <a:lnTo>
                    <a:pt x="953541" y="836676"/>
                  </a:lnTo>
                  <a:lnTo>
                    <a:pt x="941412" y="828471"/>
                  </a:lnTo>
                  <a:lnTo>
                    <a:pt x="941412" y="874458"/>
                  </a:lnTo>
                  <a:lnTo>
                    <a:pt x="934732" y="892479"/>
                  </a:lnTo>
                  <a:lnTo>
                    <a:pt x="914958" y="901115"/>
                  </a:lnTo>
                  <a:lnTo>
                    <a:pt x="105867" y="901115"/>
                  </a:lnTo>
                  <a:lnTo>
                    <a:pt x="98361" y="925182"/>
                  </a:lnTo>
                  <a:lnTo>
                    <a:pt x="79032" y="933221"/>
                  </a:lnTo>
                  <a:lnTo>
                    <a:pt x="59715" y="925182"/>
                  </a:lnTo>
                  <a:lnTo>
                    <a:pt x="52273" y="901115"/>
                  </a:lnTo>
                  <a:lnTo>
                    <a:pt x="33629" y="891921"/>
                  </a:lnTo>
                  <a:lnTo>
                    <a:pt x="27419" y="874458"/>
                  </a:lnTo>
                  <a:lnTo>
                    <a:pt x="33629" y="856983"/>
                  </a:lnTo>
                  <a:lnTo>
                    <a:pt x="52463" y="847699"/>
                  </a:lnTo>
                  <a:lnTo>
                    <a:pt x="52273" y="847699"/>
                  </a:lnTo>
                  <a:lnTo>
                    <a:pt x="52273" y="136144"/>
                  </a:lnTo>
                  <a:lnTo>
                    <a:pt x="54368" y="125730"/>
                  </a:lnTo>
                  <a:lnTo>
                    <a:pt x="60121" y="117221"/>
                  </a:lnTo>
                  <a:lnTo>
                    <a:pt x="68630" y="111493"/>
                  </a:lnTo>
                  <a:lnTo>
                    <a:pt x="79057" y="109385"/>
                  </a:lnTo>
                  <a:lnTo>
                    <a:pt x="89484" y="111493"/>
                  </a:lnTo>
                  <a:lnTo>
                    <a:pt x="97993" y="117221"/>
                  </a:lnTo>
                  <a:lnTo>
                    <a:pt x="103733" y="125730"/>
                  </a:lnTo>
                  <a:lnTo>
                    <a:pt x="105841" y="136144"/>
                  </a:lnTo>
                  <a:lnTo>
                    <a:pt x="105841" y="847699"/>
                  </a:lnTo>
                  <a:lnTo>
                    <a:pt x="914793" y="847699"/>
                  </a:lnTo>
                  <a:lnTo>
                    <a:pt x="934770" y="856437"/>
                  </a:lnTo>
                  <a:lnTo>
                    <a:pt x="941412" y="874458"/>
                  </a:lnTo>
                  <a:lnTo>
                    <a:pt x="941412" y="828471"/>
                  </a:lnTo>
                  <a:lnTo>
                    <a:pt x="936421" y="825080"/>
                  </a:lnTo>
                  <a:lnTo>
                    <a:pt x="914793" y="820318"/>
                  </a:lnTo>
                  <a:lnTo>
                    <a:pt x="133261" y="820318"/>
                  </a:lnTo>
                  <a:lnTo>
                    <a:pt x="133261" y="136144"/>
                  </a:lnTo>
                  <a:lnTo>
                    <a:pt x="117373" y="97878"/>
                  </a:lnTo>
                  <a:lnTo>
                    <a:pt x="79057" y="82003"/>
                  </a:lnTo>
                  <a:lnTo>
                    <a:pt x="57975" y="86271"/>
                  </a:lnTo>
                  <a:lnTo>
                    <a:pt x="40741" y="97878"/>
                  </a:lnTo>
                  <a:lnTo>
                    <a:pt x="29108" y="115087"/>
                  </a:lnTo>
                  <a:lnTo>
                    <a:pt x="24841" y="136144"/>
                  </a:lnTo>
                  <a:lnTo>
                    <a:pt x="24841" y="828827"/>
                  </a:lnTo>
                  <a:lnTo>
                    <a:pt x="14554" y="837247"/>
                  </a:lnTo>
                  <a:lnTo>
                    <a:pt x="6718" y="847953"/>
                  </a:lnTo>
                  <a:lnTo>
                    <a:pt x="1739" y="860488"/>
                  </a:lnTo>
                  <a:lnTo>
                    <a:pt x="0" y="874458"/>
                  </a:lnTo>
                  <a:lnTo>
                    <a:pt x="1917" y="889063"/>
                  </a:lnTo>
                  <a:lnTo>
                    <a:pt x="7353" y="902068"/>
                  </a:lnTo>
                  <a:lnTo>
                    <a:pt x="15875" y="913003"/>
                  </a:lnTo>
                  <a:lnTo>
                    <a:pt x="27051" y="921410"/>
                  </a:lnTo>
                  <a:lnTo>
                    <a:pt x="29413" y="929767"/>
                  </a:lnTo>
                  <a:lnTo>
                    <a:pt x="57302" y="956132"/>
                  </a:lnTo>
                  <a:lnTo>
                    <a:pt x="79057" y="960602"/>
                  </a:lnTo>
                  <a:lnTo>
                    <a:pt x="90233" y="959459"/>
                  </a:lnTo>
                  <a:lnTo>
                    <a:pt x="122809" y="939177"/>
                  </a:lnTo>
                  <a:lnTo>
                    <a:pt x="128511" y="928573"/>
                  </a:lnTo>
                  <a:lnTo>
                    <a:pt x="915784" y="928573"/>
                  </a:lnTo>
                  <a:lnTo>
                    <a:pt x="936828" y="923836"/>
                  </a:lnTo>
                  <a:lnTo>
                    <a:pt x="953643" y="912266"/>
                  </a:lnTo>
                  <a:lnTo>
                    <a:pt x="964793" y="895311"/>
                  </a:lnTo>
                  <a:lnTo>
                    <a:pt x="968832" y="874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5D4D99-B950-796B-07A4-B560C099249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16214" y="2175063"/>
            <a:ext cx="2074543" cy="3685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4841387-6A9E-98A0-81E7-CE62E0703DBE}"/>
              </a:ext>
            </a:extLst>
          </p:cNvPr>
          <p:cNvSpPr txBox="1"/>
          <p:nvPr/>
        </p:nvSpPr>
        <p:spPr>
          <a:xfrm>
            <a:off x="7822315" y="2672200"/>
            <a:ext cx="2278463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Handling Outliers</a:t>
            </a:r>
          </a:p>
          <a:p>
            <a:pPr algn="ctr"/>
            <a:r>
              <a:rPr lang="en-US" sz="1200" b="1" dirty="0"/>
              <a:t>-</a:t>
            </a:r>
            <a:endParaRPr lang="en-ID" sz="1200" b="1" dirty="0"/>
          </a:p>
        </p:txBody>
      </p:sp>
      <p:pic>
        <p:nvPicPr>
          <p:cNvPr id="22" name="object 26">
            <a:extLst>
              <a:ext uri="{FF2B5EF4-FFF2-40B4-BE49-F238E27FC236}">
                <a16:creationId xmlns:a16="http://schemas.microsoft.com/office/drawing/2014/main" id="{DA3C9C50-D379-E147-49D7-F6176BBB38E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9566" y="4055343"/>
            <a:ext cx="1461768" cy="1095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8EF52B-E7CC-0831-257B-3CD303832EF5}"/>
              </a:ext>
            </a:extLst>
          </p:cNvPr>
          <p:cNvSpPr txBox="1"/>
          <p:nvPr/>
        </p:nvSpPr>
        <p:spPr>
          <a:xfrm>
            <a:off x="2091218" y="5150859"/>
            <a:ext cx="227846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RFM Feature Engineering , RFM Scoring and Customer Segmentation</a:t>
            </a:r>
          </a:p>
        </p:txBody>
      </p:sp>
      <p:grpSp>
        <p:nvGrpSpPr>
          <p:cNvPr id="31" name="object 27">
            <a:extLst>
              <a:ext uri="{FF2B5EF4-FFF2-40B4-BE49-F238E27FC236}">
                <a16:creationId xmlns:a16="http://schemas.microsoft.com/office/drawing/2014/main" id="{F84DFC07-2BB8-A26E-E0C1-E34D88B85BB1}"/>
              </a:ext>
            </a:extLst>
          </p:cNvPr>
          <p:cNvGrpSpPr/>
          <p:nvPr/>
        </p:nvGrpSpPr>
        <p:grpSpPr>
          <a:xfrm>
            <a:off x="5519684" y="4289822"/>
            <a:ext cx="826058" cy="861037"/>
            <a:chOff x="11108651" y="6260967"/>
            <a:chExt cx="962025" cy="962626"/>
          </a:xfrm>
        </p:grpSpPr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A542BCDD-8986-6DA9-6ACD-2FE6D46FC8A7}"/>
                </a:ext>
              </a:extLst>
            </p:cNvPr>
            <p:cNvSpPr/>
            <p:nvPr/>
          </p:nvSpPr>
          <p:spPr>
            <a:xfrm>
              <a:off x="11250108" y="6956893"/>
              <a:ext cx="678815" cy="266700"/>
            </a:xfrm>
            <a:custGeom>
              <a:avLst/>
              <a:gdLst/>
              <a:ahLst/>
              <a:cxnLst/>
              <a:rect l="l" t="t" r="r" b="b"/>
              <a:pathLst>
                <a:path w="678815" h="266700">
                  <a:moveTo>
                    <a:pt x="672910" y="266089"/>
                  </a:moveTo>
                  <a:lnTo>
                    <a:pt x="666147" y="266089"/>
                  </a:lnTo>
                  <a:lnTo>
                    <a:pt x="6199" y="266089"/>
                  </a:lnTo>
                  <a:lnTo>
                    <a:pt x="0" y="260403"/>
                  </a:lnTo>
                  <a:lnTo>
                    <a:pt x="0" y="151807"/>
                  </a:lnTo>
                  <a:lnTo>
                    <a:pt x="6199" y="146121"/>
                  </a:lnTo>
                  <a:lnTo>
                    <a:pt x="165691" y="146121"/>
                  </a:lnTo>
                  <a:lnTo>
                    <a:pt x="165691" y="5685"/>
                  </a:lnTo>
                  <a:lnTo>
                    <a:pt x="171327" y="0"/>
                  </a:lnTo>
                  <a:lnTo>
                    <a:pt x="507218" y="0"/>
                  </a:lnTo>
                  <a:lnTo>
                    <a:pt x="512854" y="5685"/>
                  </a:lnTo>
                  <a:lnTo>
                    <a:pt x="512854" y="146121"/>
                  </a:lnTo>
                  <a:lnTo>
                    <a:pt x="672910" y="146121"/>
                  </a:lnTo>
                  <a:lnTo>
                    <a:pt x="678545" y="151807"/>
                  </a:lnTo>
                  <a:lnTo>
                    <a:pt x="678545" y="260403"/>
                  </a:lnTo>
                  <a:lnTo>
                    <a:pt x="672910" y="266089"/>
                  </a:lnTo>
                  <a:close/>
                </a:path>
              </a:pathLst>
            </a:custGeom>
            <a:solidFill>
              <a:srgbClr val="6D4F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EBE96FF1-543D-1E6F-60E7-05BF23044E24}"/>
                </a:ext>
              </a:extLst>
            </p:cNvPr>
            <p:cNvSpPr/>
            <p:nvPr/>
          </p:nvSpPr>
          <p:spPr>
            <a:xfrm>
              <a:off x="11183606" y="6497491"/>
              <a:ext cx="812165" cy="409575"/>
            </a:xfrm>
            <a:custGeom>
              <a:avLst/>
              <a:gdLst/>
              <a:ahLst/>
              <a:cxnLst/>
              <a:rect l="l" t="t" r="r" b="b"/>
              <a:pathLst>
                <a:path w="812165" h="409575">
                  <a:moveTo>
                    <a:pt x="811550" y="409368"/>
                  </a:moveTo>
                  <a:lnTo>
                    <a:pt x="0" y="409368"/>
                  </a:lnTo>
                  <a:lnTo>
                    <a:pt x="0" y="0"/>
                  </a:lnTo>
                  <a:lnTo>
                    <a:pt x="811550" y="0"/>
                  </a:lnTo>
                  <a:lnTo>
                    <a:pt x="811550" y="409368"/>
                  </a:lnTo>
                  <a:close/>
                </a:path>
              </a:pathLst>
            </a:custGeom>
            <a:solidFill>
              <a:srgbClr val="99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0A15A3E5-72E3-A4D1-ECC5-08D8656CE447}"/>
                </a:ext>
              </a:extLst>
            </p:cNvPr>
            <p:cNvSpPr/>
            <p:nvPr/>
          </p:nvSpPr>
          <p:spPr>
            <a:xfrm>
              <a:off x="11108651" y="6421303"/>
              <a:ext cx="962025" cy="561340"/>
            </a:xfrm>
            <a:custGeom>
              <a:avLst/>
              <a:gdLst/>
              <a:ahLst/>
              <a:cxnLst/>
              <a:rect l="l" t="t" r="r" b="b"/>
              <a:pathLst>
                <a:path w="962025" h="561340">
                  <a:moveTo>
                    <a:pt x="955825" y="561175"/>
                  </a:moveTo>
                  <a:lnTo>
                    <a:pt x="5635" y="561175"/>
                  </a:lnTo>
                  <a:lnTo>
                    <a:pt x="0" y="555489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955825" y="0"/>
                  </a:lnTo>
                  <a:lnTo>
                    <a:pt x="962024" y="6254"/>
                  </a:lnTo>
                  <a:lnTo>
                    <a:pt x="962024" y="76187"/>
                  </a:lnTo>
                  <a:lnTo>
                    <a:pt x="74955" y="76187"/>
                  </a:lnTo>
                  <a:lnTo>
                    <a:pt x="74955" y="485556"/>
                  </a:lnTo>
                  <a:lnTo>
                    <a:pt x="962024" y="485556"/>
                  </a:lnTo>
                  <a:lnTo>
                    <a:pt x="962024" y="555489"/>
                  </a:lnTo>
                  <a:lnTo>
                    <a:pt x="955825" y="561175"/>
                  </a:lnTo>
                  <a:close/>
                </a:path>
                <a:path w="962025" h="561340">
                  <a:moveTo>
                    <a:pt x="962024" y="485556"/>
                  </a:moveTo>
                  <a:lnTo>
                    <a:pt x="886505" y="485556"/>
                  </a:lnTo>
                  <a:lnTo>
                    <a:pt x="886505" y="76187"/>
                  </a:lnTo>
                  <a:lnTo>
                    <a:pt x="962024" y="76187"/>
                  </a:lnTo>
                  <a:lnTo>
                    <a:pt x="962024" y="485556"/>
                  </a:lnTo>
                  <a:close/>
                </a:path>
              </a:pathLst>
            </a:custGeom>
            <a:solidFill>
              <a:srgbClr val="7858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3559282A-597F-0C85-0692-BD2B10F0D8A7}"/>
                </a:ext>
              </a:extLst>
            </p:cNvPr>
            <p:cNvSpPr/>
            <p:nvPr/>
          </p:nvSpPr>
          <p:spPr>
            <a:xfrm>
              <a:off x="11165008" y="6478160"/>
              <a:ext cx="849630" cy="447675"/>
            </a:xfrm>
            <a:custGeom>
              <a:avLst/>
              <a:gdLst/>
              <a:ahLst/>
              <a:cxnLst/>
              <a:rect l="l" t="t" r="r" b="b"/>
              <a:pathLst>
                <a:path w="849629" h="447675">
                  <a:moveTo>
                    <a:pt x="843110" y="447462"/>
                  </a:moveTo>
                  <a:lnTo>
                    <a:pt x="5635" y="447462"/>
                  </a:lnTo>
                  <a:lnTo>
                    <a:pt x="0" y="441776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843110" y="0"/>
                  </a:lnTo>
                  <a:lnTo>
                    <a:pt x="849309" y="6254"/>
                  </a:lnTo>
                  <a:lnTo>
                    <a:pt x="849309" y="19331"/>
                  </a:lnTo>
                  <a:lnTo>
                    <a:pt x="18598" y="19331"/>
                  </a:lnTo>
                  <a:lnTo>
                    <a:pt x="18598" y="428699"/>
                  </a:lnTo>
                  <a:lnTo>
                    <a:pt x="849309" y="428699"/>
                  </a:lnTo>
                  <a:lnTo>
                    <a:pt x="849309" y="441776"/>
                  </a:lnTo>
                  <a:lnTo>
                    <a:pt x="843110" y="447462"/>
                  </a:lnTo>
                  <a:close/>
                </a:path>
                <a:path w="849629" h="447675">
                  <a:moveTo>
                    <a:pt x="849309" y="428699"/>
                  </a:moveTo>
                  <a:lnTo>
                    <a:pt x="830148" y="428699"/>
                  </a:lnTo>
                  <a:lnTo>
                    <a:pt x="830148" y="19331"/>
                  </a:lnTo>
                  <a:lnTo>
                    <a:pt x="849309" y="19331"/>
                  </a:lnTo>
                  <a:lnTo>
                    <a:pt x="849309" y="428699"/>
                  </a:lnTo>
                  <a:close/>
                </a:path>
              </a:pathLst>
            </a:custGeom>
            <a:solidFill>
              <a:srgbClr val="6148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3">
              <a:extLst>
                <a:ext uri="{FF2B5EF4-FFF2-40B4-BE49-F238E27FC236}">
                  <a16:creationId xmlns:a16="http://schemas.microsoft.com/office/drawing/2014/main" id="{A419E4A8-601E-619E-1AFC-D9071299F3D4}"/>
                </a:ext>
              </a:extLst>
            </p:cNvPr>
            <p:cNvSpPr/>
            <p:nvPr/>
          </p:nvSpPr>
          <p:spPr>
            <a:xfrm>
              <a:off x="11246163" y="6260967"/>
              <a:ext cx="687070" cy="132715"/>
            </a:xfrm>
            <a:custGeom>
              <a:avLst/>
              <a:gdLst/>
              <a:ahLst/>
              <a:cxnLst/>
              <a:rect l="l" t="t" r="r" b="b"/>
              <a:pathLst>
                <a:path w="687070" h="132714">
                  <a:moveTo>
                    <a:pt x="680800" y="132476"/>
                  </a:moveTo>
                  <a:lnTo>
                    <a:pt x="674037" y="132476"/>
                  </a:lnTo>
                  <a:lnTo>
                    <a:pt x="5635" y="132476"/>
                  </a:lnTo>
                  <a:lnTo>
                    <a:pt x="0" y="126221"/>
                  </a:lnTo>
                  <a:lnTo>
                    <a:pt x="0" y="6254"/>
                  </a:lnTo>
                  <a:lnTo>
                    <a:pt x="5635" y="0"/>
                  </a:lnTo>
                  <a:lnTo>
                    <a:pt x="680800" y="0"/>
                  </a:lnTo>
                  <a:lnTo>
                    <a:pt x="686999" y="6254"/>
                  </a:lnTo>
                  <a:lnTo>
                    <a:pt x="686999" y="126221"/>
                  </a:lnTo>
                  <a:lnTo>
                    <a:pt x="680800" y="132476"/>
                  </a:lnTo>
                  <a:close/>
                </a:path>
              </a:pathLst>
            </a:custGeom>
            <a:solidFill>
              <a:srgbClr val="FF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4">
              <a:extLst>
                <a:ext uri="{FF2B5EF4-FFF2-40B4-BE49-F238E27FC236}">
                  <a16:creationId xmlns:a16="http://schemas.microsoft.com/office/drawing/2014/main" id="{A03BA4C1-A1CE-F2E2-BA4D-129AD86AF03E}"/>
                </a:ext>
              </a:extLst>
            </p:cNvPr>
            <p:cNvSpPr/>
            <p:nvPr/>
          </p:nvSpPr>
          <p:spPr>
            <a:xfrm>
              <a:off x="11246163" y="6380366"/>
              <a:ext cx="687070" cy="431165"/>
            </a:xfrm>
            <a:custGeom>
              <a:avLst/>
              <a:gdLst/>
              <a:ahLst/>
              <a:cxnLst/>
              <a:rect l="l" t="t" r="r" b="b"/>
              <a:pathLst>
                <a:path w="687070" h="431165">
                  <a:moveTo>
                    <a:pt x="680800" y="430973"/>
                  </a:moveTo>
                  <a:lnTo>
                    <a:pt x="674037" y="430973"/>
                  </a:lnTo>
                  <a:lnTo>
                    <a:pt x="5635" y="430973"/>
                  </a:lnTo>
                  <a:lnTo>
                    <a:pt x="0" y="424719"/>
                  </a:lnTo>
                  <a:lnTo>
                    <a:pt x="0" y="0"/>
                  </a:lnTo>
                  <a:lnTo>
                    <a:pt x="686999" y="0"/>
                  </a:lnTo>
                  <a:lnTo>
                    <a:pt x="686999" y="424719"/>
                  </a:lnTo>
                  <a:lnTo>
                    <a:pt x="680800" y="430973"/>
                  </a:lnTo>
                  <a:close/>
                </a:path>
              </a:pathLst>
            </a:custGeom>
            <a:solidFill>
              <a:srgbClr val="FFE3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C9F52D6A-611A-4B1E-68DC-6BF02C298E9E}"/>
                </a:ext>
              </a:extLst>
            </p:cNvPr>
            <p:cNvSpPr/>
            <p:nvPr/>
          </p:nvSpPr>
          <p:spPr>
            <a:xfrm>
              <a:off x="11298576" y="6414480"/>
              <a:ext cx="580390" cy="342265"/>
            </a:xfrm>
            <a:custGeom>
              <a:avLst/>
              <a:gdLst/>
              <a:ahLst/>
              <a:cxnLst/>
              <a:rect l="l" t="t" r="r" b="b"/>
              <a:pathLst>
                <a:path w="580390" h="342265">
                  <a:moveTo>
                    <a:pt x="16343" y="50602"/>
                  </a:moveTo>
                  <a:lnTo>
                    <a:pt x="8453" y="49465"/>
                  </a:lnTo>
                  <a:lnTo>
                    <a:pt x="4508" y="43211"/>
                  </a:lnTo>
                  <a:lnTo>
                    <a:pt x="0" y="37525"/>
                  </a:lnTo>
                  <a:lnTo>
                    <a:pt x="1127" y="29565"/>
                  </a:lnTo>
                  <a:lnTo>
                    <a:pt x="7326" y="25585"/>
                  </a:lnTo>
                  <a:lnTo>
                    <a:pt x="37196" y="3411"/>
                  </a:lnTo>
                  <a:lnTo>
                    <a:pt x="41141" y="568"/>
                  </a:lnTo>
                  <a:lnTo>
                    <a:pt x="46213" y="0"/>
                  </a:lnTo>
                  <a:lnTo>
                    <a:pt x="50158" y="2274"/>
                  </a:lnTo>
                  <a:lnTo>
                    <a:pt x="54666" y="4548"/>
                  </a:lnTo>
                  <a:lnTo>
                    <a:pt x="57484" y="9097"/>
                  </a:lnTo>
                  <a:lnTo>
                    <a:pt x="57484" y="39231"/>
                  </a:lnTo>
                  <a:lnTo>
                    <a:pt x="31560" y="39231"/>
                  </a:lnTo>
                  <a:lnTo>
                    <a:pt x="21979" y="46053"/>
                  </a:lnTo>
                  <a:lnTo>
                    <a:pt x="16343" y="50602"/>
                  </a:lnTo>
                  <a:close/>
                </a:path>
                <a:path w="580390" h="342265">
                  <a:moveTo>
                    <a:pt x="57484" y="130201"/>
                  </a:moveTo>
                  <a:lnTo>
                    <a:pt x="31560" y="130201"/>
                  </a:lnTo>
                  <a:lnTo>
                    <a:pt x="31560" y="39231"/>
                  </a:lnTo>
                  <a:lnTo>
                    <a:pt x="57484" y="39231"/>
                  </a:lnTo>
                  <a:lnTo>
                    <a:pt x="57484" y="130201"/>
                  </a:lnTo>
                  <a:close/>
                </a:path>
                <a:path w="580390" h="342265">
                  <a:moveTo>
                    <a:pt x="81718" y="156355"/>
                  </a:moveTo>
                  <a:lnTo>
                    <a:pt x="7326" y="156355"/>
                  </a:lnTo>
                  <a:lnTo>
                    <a:pt x="1690" y="150101"/>
                  </a:lnTo>
                  <a:lnTo>
                    <a:pt x="1690" y="135887"/>
                  </a:lnTo>
                  <a:lnTo>
                    <a:pt x="7326" y="130201"/>
                  </a:lnTo>
                  <a:lnTo>
                    <a:pt x="81718" y="130201"/>
                  </a:lnTo>
                  <a:lnTo>
                    <a:pt x="87354" y="135887"/>
                  </a:lnTo>
                  <a:lnTo>
                    <a:pt x="87354" y="150101"/>
                  </a:lnTo>
                  <a:lnTo>
                    <a:pt x="81718" y="156355"/>
                  </a:lnTo>
                  <a:close/>
                </a:path>
                <a:path w="580390" h="342265">
                  <a:moveTo>
                    <a:pt x="436208" y="341708"/>
                  </a:moveTo>
                  <a:lnTo>
                    <a:pt x="397321" y="341708"/>
                  </a:lnTo>
                  <a:lnTo>
                    <a:pt x="386261" y="339425"/>
                  </a:lnTo>
                  <a:lnTo>
                    <a:pt x="377314" y="333251"/>
                  </a:lnTo>
                  <a:lnTo>
                    <a:pt x="371326" y="324198"/>
                  </a:lnTo>
                  <a:lnTo>
                    <a:pt x="369142" y="313280"/>
                  </a:lnTo>
                  <a:lnTo>
                    <a:pt x="369142" y="214918"/>
                  </a:lnTo>
                  <a:lnTo>
                    <a:pt x="371326" y="204000"/>
                  </a:lnTo>
                  <a:lnTo>
                    <a:pt x="377314" y="194947"/>
                  </a:lnTo>
                  <a:lnTo>
                    <a:pt x="386261" y="188773"/>
                  </a:lnTo>
                  <a:lnTo>
                    <a:pt x="397321" y="186489"/>
                  </a:lnTo>
                  <a:lnTo>
                    <a:pt x="436208" y="186489"/>
                  </a:lnTo>
                  <a:lnTo>
                    <a:pt x="447030" y="188773"/>
                  </a:lnTo>
                  <a:lnTo>
                    <a:pt x="456003" y="194947"/>
                  </a:lnTo>
                  <a:lnTo>
                    <a:pt x="462123" y="204000"/>
                  </a:lnTo>
                  <a:lnTo>
                    <a:pt x="463915" y="212644"/>
                  </a:lnTo>
                  <a:lnTo>
                    <a:pt x="395630" y="212644"/>
                  </a:lnTo>
                  <a:lnTo>
                    <a:pt x="394503" y="213781"/>
                  </a:lnTo>
                  <a:lnTo>
                    <a:pt x="394503" y="314417"/>
                  </a:lnTo>
                  <a:lnTo>
                    <a:pt x="395630" y="316123"/>
                  </a:lnTo>
                  <a:lnTo>
                    <a:pt x="463797" y="316123"/>
                  </a:lnTo>
                  <a:lnTo>
                    <a:pt x="462123" y="324198"/>
                  </a:lnTo>
                  <a:lnTo>
                    <a:pt x="456003" y="333251"/>
                  </a:lnTo>
                  <a:lnTo>
                    <a:pt x="447030" y="339425"/>
                  </a:lnTo>
                  <a:lnTo>
                    <a:pt x="436208" y="341708"/>
                  </a:lnTo>
                  <a:close/>
                </a:path>
                <a:path w="580390" h="342265">
                  <a:moveTo>
                    <a:pt x="463797" y="316123"/>
                  </a:moveTo>
                  <a:lnTo>
                    <a:pt x="437335" y="316123"/>
                  </a:lnTo>
                  <a:lnTo>
                    <a:pt x="438462" y="314417"/>
                  </a:lnTo>
                  <a:lnTo>
                    <a:pt x="438462" y="213781"/>
                  </a:lnTo>
                  <a:lnTo>
                    <a:pt x="437335" y="212644"/>
                  </a:lnTo>
                  <a:lnTo>
                    <a:pt x="463915" y="212644"/>
                  </a:lnTo>
                  <a:lnTo>
                    <a:pt x="464386" y="214918"/>
                  </a:lnTo>
                  <a:lnTo>
                    <a:pt x="464386" y="313280"/>
                  </a:lnTo>
                  <a:lnTo>
                    <a:pt x="463797" y="316123"/>
                  </a:lnTo>
                  <a:close/>
                </a:path>
                <a:path w="580390" h="342265">
                  <a:moveTo>
                    <a:pt x="509473" y="235955"/>
                  </a:moveTo>
                  <a:lnTo>
                    <a:pt x="501019" y="234249"/>
                  </a:lnTo>
                  <a:lnTo>
                    <a:pt x="493129" y="222878"/>
                  </a:lnTo>
                  <a:lnTo>
                    <a:pt x="494256" y="214918"/>
                  </a:lnTo>
                  <a:lnTo>
                    <a:pt x="499892" y="210369"/>
                  </a:lnTo>
                  <a:lnTo>
                    <a:pt x="533706" y="185921"/>
                  </a:lnTo>
                  <a:lnTo>
                    <a:pt x="538779" y="185352"/>
                  </a:lnTo>
                  <a:lnTo>
                    <a:pt x="543287" y="187627"/>
                  </a:lnTo>
                  <a:lnTo>
                    <a:pt x="547232" y="189901"/>
                  </a:lnTo>
                  <a:lnTo>
                    <a:pt x="550050" y="194449"/>
                  </a:lnTo>
                  <a:lnTo>
                    <a:pt x="550050" y="224583"/>
                  </a:lnTo>
                  <a:lnTo>
                    <a:pt x="524689" y="224583"/>
                  </a:lnTo>
                  <a:lnTo>
                    <a:pt x="515108" y="231406"/>
                  </a:lnTo>
                  <a:lnTo>
                    <a:pt x="509473" y="235955"/>
                  </a:lnTo>
                  <a:close/>
                </a:path>
                <a:path w="580390" h="342265">
                  <a:moveTo>
                    <a:pt x="550050" y="315554"/>
                  </a:moveTo>
                  <a:lnTo>
                    <a:pt x="524689" y="315554"/>
                  </a:lnTo>
                  <a:lnTo>
                    <a:pt x="524689" y="224583"/>
                  </a:lnTo>
                  <a:lnTo>
                    <a:pt x="550050" y="224583"/>
                  </a:lnTo>
                  <a:lnTo>
                    <a:pt x="550050" y="315554"/>
                  </a:lnTo>
                  <a:close/>
                </a:path>
                <a:path w="580390" h="342265">
                  <a:moveTo>
                    <a:pt x="574284" y="341140"/>
                  </a:moveTo>
                  <a:lnTo>
                    <a:pt x="500455" y="341140"/>
                  </a:lnTo>
                  <a:lnTo>
                    <a:pt x="494820" y="335454"/>
                  </a:lnTo>
                  <a:lnTo>
                    <a:pt x="494820" y="321240"/>
                  </a:lnTo>
                  <a:lnTo>
                    <a:pt x="500455" y="315554"/>
                  </a:lnTo>
                  <a:lnTo>
                    <a:pt x="574284" y="315554"/>
                  </a:lnTo>
                  <a:lnTo>
                    <a:pt x="579920" y="321240"/>
                  </a:lnTo>
                  <a:lnTo>
                    <a:pt x="579920" y="335454"/>
                  </a:lnTo>
                  <a:lnTo>
                    <a:pt x="574284" y="341140"/>
                  </a:lnTo>
                  <a:close/>
                </a:path>
                <a:path w="580390" h="342265">
                  <a:moveTo>
                    <a:pt x="267698" y="235955"/>
                  </a:moveTo>
                  <a:lnTo>
                    <a:pt x="259808" y="234818"/>
                  </a:lnTo>
                  <a:lnTo>
                    <a:pt x="255300" y="229132"/>
                  </a:lnTo>
                  <a:lnTo>
                    <a:pt x="251355" y="223446"/>
                  </a:lnTo>
                  <a:lnTo>
                    <a:pt x="252482" y="214918"/>
                  </a:lnTo>
                  <a:lnTo>
                    <a:pt x="258117" y="210938"/>
                  </a:lnTo>
                  <a:lnTo>
                    <a:pt x="292496" y="185921"/>
                  </a:lnTo>
                  <a:lnTo>
                    <a:pt x="297568" y="185352"/>
                  </a:lnTo>
                  <a:lnTo>
                    <a:pt x="301513" y="187627"/>
                  </a:lnTo>
                  <a:lnTo>
                    <a:pt x="306021" y="189901"/>
                  </a:lnTo>
                  <a:lnTo>
                    <a:pt x="308839" y="194449"/>
                  </a:lnTo>
                  <a:lnTo>
                    <a:pt x="308839" y="224583"/>
                  </a:lnTo>
                  <a:lnTo>
                    <a:pt x="282915" y="224583"/>
                  </a:lnTo>
                  <a:lnTo>
                    <a:pt x="273334" y="231975"/>
                  </a:lnTo>
                  <a:lnTo>
                    <a:pt x="267698" y="235955"/>
                  </a:lnTo>
                  <a:close/>
                </a:path>
                <a:path w="580390" h="342265">
                  <a:moveTo>
                    <a:pt x="308839" y="315554"/>
                  </a:moveTo>
                  <a:lnTo>
                    <a:pt x="282915" y="315554"/>
                  </a:lnTo>
                  <a:lnTo>
                    <a:pt x="282915" y="224583"/>
                  </a:lnTo>
                  <a:lnTo>
                    <a:pt x="308839" y="224583"/>
                  </a:lnTo>
                  <a:lnTo>
                    <a:pt x="308839" y="315554"/>
                  </a:lnTo>
                  <a:close/>
                </a:path>
                <a:path w="580390" h="342265">
                  <a:moveTo>
                    <a:pt x="333073" y="341708"/>
                  </a:moveTo>
                  <a:lnTo>
                    <a:pt x="258681" y="341708"/>
                  </a:lnTo>
                  <a:lnTo>
                    <a:pt x="253045" y="336023"/>
                  </a:lnTo>
                  <a:lnTo>
                    <a:pt x="253045" y="321808"/>
                  </a:lnTo>
                  <a:lnTo>
                    <a:pt x="258681" y="315554"/>
                  </a:lnTo>
                  <a:lnTo>
                    <a:pt x="333073" y="315554"/>
                  </a:lnTo>
                  <a:lnTo>
                    <a:pt x="338709" y="321808"/>
                  </a:lnTo>
                  <a:lnTo>
                    <a:pt x="338709" y="336023"/>
                  </a:lnTo>
                  <a:lnTo>
                    <a:pt x="333073" y="341708"/>
                  </a:lnTo>
                  <a:close/>
                </a:path>
                <a:path w="580390" h="342265">
                  <a:moveTo>
                    <a:pt x="189361" y="341708"/>
                  </a:moveTo>
                  <a:lnTo>
                    <a:pt x="151038" y="341708"/>
                  </a:lnTo>
                  <a:lnTo>
                    <a:pt x="139978" y="339425"/>
                  </a:lnTo>
                  <a:lnTo>
                    <a:pt x="131031" y="333251"/>
                  </a:lnTo>
                  <a:lnTo>
                    <a:pt x="125043" y="324198"/>
                  </a:lnTo>
                  <a:lnTo>
                    <a:pt x="122859" y="313280"/>
                  </a:lnTo>
                  <a:lnTo>
                    <a:pt x="122859" y="214918"/>
                  </a:lnTo>
                  <a:lnTo>
                    <a:pt x="125043" y="204000"/>
                  </a:lnTo>
                  <a:lnTo>
                    <a:pt x="131031" y="194947"/>
                  </a:lnTo>
                  <a:lnTo>
                    <a:pt x="139978" y="188773"/>
                  </a:lnTo>
                  <a:lnTo>
                    <a:pt x="151038" y="186489"/>
                  </a:lnTo>
                  <a:lnTo>
                    <a:pt x="189361" y="186489"/>
                  </a:lnTo>
                  <a:lnTo>
                    <a:pt x="200509" y="188773"/>
                  </a:lnTo>
                  <a:lnTo>
                    <a:pt x="209650" y="194947"/>
                  </a:lnTo>
                  <a:lnTo>
                    <a:pt x="215832" y="204000"/>
                  </a:lnTo>
                  <a:lnTo>
                    <a:pt x="217630" y="212644"/>
                  </a:lnTo>
                  <a:lnTo>
                    <a:pt x="149347" y="212644"/>
                  </a:lnTo>
                  <a:lnTo>
                    <a:pt x="148220" y="213781"/>
                  </a:lnTo>
                  <a:lnTo>
                    <a:pt x="148220" y="314417"/>
                  </a:lnTo>
                  <a:lnTo>
                    <a:pt x="149347" y="316123"/>
                  </a:lnTo>
                  <a:lnTo>
                    <a:pt x="217512" y="316123"/>
                  </a:lnTo>
                  <a:lnTo>
                    <a:pt x="215832" y="324198"/>
                  </a:lnTo>
                  <a:lnTo>
                    <a:pt x="209650" y="333251"/>
                  </a:lnTo>
                  <a:lnTo>
                    <a:pt x="200509" y="339425"/>
                  </a:lnTo>
                  <a:lnTo>
                    <a:pt x="189361" y="341708"/>
                  </a:lnTo>
                  <a:close/>
                </a:path>
                <a:path w="580390" h="342265">
                  <a:moveTo>
                    <a:pt x="217512" y="316123"/>
                  </a:moveTo>
                  <a:lnTo>
                    <a:pt x="191052" y="316123"/>
                  </a:lnTo>
                  <a:lnTo>
                    <a:pt x="192179" y="314417"/>
                  </a:lnTo>
                  <a:lnTo>
                    <a:pt x="192179" y="213781"/>
                  </a:lnTo>
                  <a:lnTo>
                    <a:pt x="191052" y="212644"/>
                  </a:lnTo>
                  <a:lnTo>
                    <a:pt x="217630" y="212644"/>
                  </a:lnTo>
                  <a:lnTo>
                    <a:pt x="218104" y="214918"/>
                  </a:lnTo>
                  <a:lnTo>
                    <a:pt x="218104" y="313280"/>
                  </a:lnTo>
                  <a:lnTo>
                    <a:pt x="217512" y="316123"/>
                  </a:lnTo>
                  <a:close/>
                </a:path>
                <a:path w="580390" h="342265">
                  <a:moveTo>
                    <a:pt x="16343" y="235386"/>
                  </a:moveTo>
                  <a:lnTo>
                    <a:pt x="8453" y="234249"/>
                  </a:lnTo>
                  <a:lnTo>
                    <a:pt x="4508" y="228563"/>
                  </a:lnTo>
                  <a:lnTo>
                    <a:pt x="0" y="222878"/>
                  </a:lnTo>
                  <a:lnTo>
                    <a:pt x="1127" y="214918"/>
                  </a:lnTo>
                  <a:lnTo>
                    <a:pt x="7326" y="210369"/>
                  </a:lnTo>
                  <a:lnTo>
                    <a:pt x="41141" y="185921"/>
                  </a:lnTo>
                  <a:lnTo>
                    <a:pt x="46213" y="185352"/>
                  </a:lnTo>
                  <a:lnTo>
                    <a:pt x="50158" y="187627"/>
                  </a:lnTo>
                  <a:lnTo>
                    <a:pt x="54666" y="189901"/>
                  </a:lnTo>
                  <a:lnTo>
                    <a:pt x="57484" y="193881"/>
                  </a:lnTo>
                  <a:lnTo>
                    <a:pt x="57484" y="224583"/>
                  </a:lnTo>
                  <a:lnTo>
                    <a:pt x="31560" y="224583"/>
                  </a:lnTo>
                  <a:lnTo>
                    <a:pt x="16343" y="235386"/>
                  </a:lnTo>
                  <a:close/>
                </a:path>
                <a:path w="580390" h="342265">
                  <a:moveTo>
                    <a:pt x="57484" y="315554"/>
                  </a:moveTo>
                  <a:lnTo>
                    <a:pt x="31560" y="315554"/>
                  </a:lnTo>
                  <a:lnTo>
                    <a:pt x="31560" y="224583"/>
                  </a:lnTo>
                  <a:lnTo>
                    <a:pt x="57484" y="224583"/>
                  </a:lnTo>
                  <a:lnTo>
                    <a:pt x="57484" y="315554"/>
                  </a:lnTo>
                  <a:close/>
                </a:path>
                <a:path w="580390" h="342265">
                  <a:moveTo>
                    <a:pt x="81718" y="341140"/>
                  </a:moveTo>
                  <a:lnTo>
                    <a:pt x="7326" y="341140"/>
                  </a:lnTo>
                  <a:lnTo>
                    <a:pt x="1690" y="335454"/>
                  </a:lnTo>
                  <a:lnTo>
                    <a:pt x="1690" y="321240"/>
                  </a:lnTo>
                  <a:lnTo>
                    <a:pt x="7326" y="315554"/>
                  </a:lnTo>
                  <a:lnTo>
                    <a:pt x="81718" y="315554"/>
                  </a:lnTo>
                  <a:lnTo>
                    <a:pt x="87354" y="321240"/>
                  </a:lnTo>
                  <a:lnTo>
                    <a:pt x="87354" y="335454"/>
                  </a:lnTo>
                  <a:lnTo>
                    <a:pt x="81718" y="341140"/>
                  </a:lnTo>
                  <a:close/>
                </a:path>
                <a:path w="580390" h="342265">
                  <a:moveTo>
                    <a:pt x="509473" y="50602"/>
                  </a:moveTo>
                  <a:lnTo>
                    <a:pt x="501019" y="49465"/>
                  </a:lnTo>
                  <a:lnTo>
                    <a:pt x="497074" y="43779"/>
                  </a:lnTo>
                  <a:lnTo>
                    <a:pt x="493129" y="37525"/>
                  </a:lnTo>
                  <a:lnTo>
                    <a:pt x="494256" y="29565"/>
                  </a:lnTo>
                  <a:lnTo>
                    <a:pt x="499892" y="25585"/>
                  </a:lnTo>
                  <a:lnTo>
                    <a:pt x="529761" y="3411"/>
                  </a:lnTo>
                  <a:lnTo>
                    <a:pt x="533706" y="568"/>
                  </a:lnTo>
                  <a:lnTo>
                    <a:pt x="538779" y="0"/>
                  </a:lnTo>
                  <a:lnTo>
                    <a:pt x="543287" y="2274"/>
                  </a:lnTo>
                  <a:lnTo>
                    <a:pt x="547232" y="4548"/>
                  </a:lnTo>
                  <a:lnTo>
                    <a:pt x="550050" y="9097"/>
                  </a:lnTo>
                  <a:lnTo>
                    <a:pt x="550050" y="39231"/>
                  </a:lnTo>
                  <a:lnTo>
                    <a:pt x="524689" y="39231"/>
                  </a:lnTo>
                  <a:lnTo>
                    <a:pt x="515108" y="46622"/>
                  </a:lnTo>
                  <a:lnTo>
                    <a:pt x="509473" y="50602"/>
                  </a:lnTo>
                  <a:close/>
                </a:path>
                <a:path w="580390" h="342265">
                  <a:moveTo>
                    <a:pt x="550050" y="130201"/>
                  </a:moveTo>
                  <a:lnTo>
                    <a:pt x="524689" y="130201"/>
                  </a:lnTo>
                  <a:lnTo>
                    <a:pt x="524689" y="39231"/>
                  </a:lnTo>
                  <a:lnTo>
                    <a:pt x="550050" y="39231"/>
                  </a:lnTo>
                  <a:lnTo>
                    <a:pt x="550050" y="130201"/>
                  </a:lnTo>
                  <a:close/>
                </a:path>
                <a:path w="580390" h="342265">
                  <a:moveTo>
                    <a:pt x="574284" y="156355"/>
                  </a:moveTo>
                  <a:lnTo>
                    <a:pt x="500455" y="156355"/>
                  </a:lnTo>
                  <a:lnTo>
                    <a:pt x="494820" y="150670"/>
                  </a:lnTo>
                  <a:lnTo>
                    <a:pt x="494820" y="135887"/>
                  </a:lnTo>
                  <a:lnTo>
                    <a:pt x="500455" y="130201"/>
                  </a:lnTo>
                  <a:lnTo>
                    <a:pt x="574284" y="130201"/>
                  </a:lnTo>
                  <a:lnTo>
                    <a:pt x="579920" y="135887"/>
                  </a:lnTo>
                  <a:lnTo>
                    <a:pt x="579920" y="150670"/>
                  </a:lnTo>
                  <a:lnTo>
                    <a:pt x="574284" y="156355"/>
                  </a:lnTo>
                  <a:close/>
                </a:path>
                <a:path w="580390" h="342265">
                  <a:moveTo>
                    <a:pt x="388304" y="50602"/>
                  </a:moveTo>
                  <a:lnTo>
                    <a:pt x="380414" y="49465"/>
                  </a:lnTo>
                  <a:lnTo>
                    <a:pt x="376469" y="43779"/>
                  </a:lnTo>
                  <a:lnTo>
                    <a:pt x="371960" y="38093"/>
                  </a:lnTo>
                  <a:lnTo>
                    <a:pt x="373651" y="30134"/>
                  </a:lnTo>
                  <a:lnTo>
                    <a:pt x="379286" y="25585"/>
                  </a:lnTo>
                  <a:lnTo>
                    <a:pt x="409156" y="3411"/>
                  </a:lnTo>
                  <a:lnTo>
                    <a:pt x="413101" y="568"/>
                  </a:lnTo>
                  <a:lnTo>
                    <a:pt x="418173" y="568"/>
                  </a:lnTo>
                  <a:lnTo>
                    <a:pt x="422682" y="2842"/>
                  </a:lnTo>
                  <a:lnTo>
                    <a:pt x="426627" y="4548"/>
                  </a:lnTo>
                  <a:lnTo>
                    <a:pt x="429445" y="9097"/>
                  </a:lnTo>
                  <a:lnTo>
                    <a:pt x="429445" y="39231"/>
                  </a:lnTo>
                  <a:lnTo>
                    <a:pt x="404084" y="39231"/>
                  </a:lnTo>
                  <a:lnTo>
                    <a:pt x="393939" y="46622"/>
                  </a:lnTo>
                  <a:lnTo>
                    <a:pt x="388304" y="50602"/>
                  </a:lnTo>
                  <a:close/>
                </a:path>
                <a:path w="580390" h="342265">
                  <a:moveTo>
                    <a:pt x="429445" y="130770"/>
                  </a:moveTo>
                  <a:lnTo>
                    <a:pt x="404084" y="130770"/>
                  </a:lnTo>
                  <a:lnTo>
                    <a:pt x="404084" y="39231"/>
                  </a:lnTo>
                  <a:lnTo>
                    <a:pt x="429445" y="39231"/>
                  </a:lnTo>
                  <a:lnTo>
                    <a:pt x="429445" y="130770"/>
                  </a:lnTo>
                  <a:close/>
                </a:path>
                <a:path w="580390" h="342265">
                  <a:moveTo>
                    <a:pt x="453679" y="156355"/>
                  </a:moveTo>
                  <a:lnTo>
                    <a:pt x="379850" y="156355"/>
                  </a:lnTo>
                  <a:lnTo>
                    <a:pt x="373651" y="150670"/>
                  </a:lnTo>
                  <a:lnTo>
                    <a:pt x="373651" y="136456"/>
                  </a:lnTo>
                  <a:lnTo>
                    <a:pt x="379850" y="130770"/>
                  </a:lnTo>
                  <a:lnTo>
                    <a:pt x="453679" y="130770"/>
                  </a:lnTo>
                  <a:lnTo>
                    <a:pt x="459314" y="136456"/>
                  </a:lnTo>
                  <a:lnTo>
                    <a:pt x="459314" y="150670"/>
                  </a:lnTo>
                  <a:lnTo>
                    <a:pt x="453679" y="156355"/>
                  </a:lnTo>
                  <a:close/>
                </a:path>
                <a:path w="580390" h="342265">
                  <a:moveTo>
                    <a:pt x="267698" y="50602"/>
                  </a:moveTo>
                  <a:lnTo>
                    <a:pt x="259808" y="49465"/>
                  </a:lnTo>
                  <a:lnTo>
                    <a:pt x="255300" y="43779"/>
                  </a:lnTo>
                  <a:lnTo>
                    <a:pt x="251355" y="38093"/>
                  </a:lnTo>
                  <a:lnTo>
                    <a:pt x="252482" y="30134"/>
                  </a:lnTo>
                  <a:lnTo>
                    <a:pt x="258117" y="25585"/>
                  </a:lnTo>
                  <a:lnTo>
                    <a:pt x="288551" y="3979"/>
                  </a:lnTo>
                  <a:lnTo>
                    <a:pt x="292496" y="1137"/>
                  </a:lnTo>
                  <a:lnTo>
                    <a:pt x="297568" y="568"/>
                  </a:lnTo>
                  <a:lnTo>
                    <a:pt x="301513" y="2842"/>
                  </a:lnTo>
                  <a:lnTo>
                    <a:pt x="306021" y="5117"/>
                  </a:lnTo>
                  <a:lnTo>
                    <a:pt x="308839" y="9097"/>
                  </a:lnTo>
                  <a:lnTo>
                    <a:pt x="308839" y="39799"/>
                  </a:lnTo>
                  <a:lnTo>
                    <a:pt x="282915" y="39799"/>
                  </a:lnTo>
                  <a:lnTo>
                    <a:pt x="267698" y="50602"/>
                  </a:lnTo>
                  <a:close/>
                </a:path>
                <a:path w="580390" h="342265">
                  <a:moveTo>
                    <a:pt x="308839" y="130770"/>
                  </a:moveTo>
                  <a:lnTo>
                    <a:pt x="282915" y="130770"/>
                  </a:lnTo>
                  <a:lnTo>
                    <a:pt x="282915" y="39799"/>
                  </a:lnTo>
                  <a:lnTo>
                    <a:pt x="308839" y="39799"/>
                  </a:lnTo>
                  <a:lnTo>
                    <a:pt x="308839" y="130770"/>
                  </a:lnTo>
                  <a:close/>
                </a:path>
                <a:path w="580390" h="342265">
                  <a:moveTo>
                    <a:pt x="333073" y="156355"/>
                  </a:moveTo>
                  <a:lnTo>
                    <a:pt x="258681" y="156355"/>
                  </a:lnTo>
                  <a:lnTo>
                    <a:pt x="253045" y="150670"/>
                  </a:lnTo>
                  <a:lnTo>
                    <a:pt x="253045" y="136456"/>
                  </a:lnTo>
                  <a:lnTo>
                    <a:pt x="258681" y="130770"/>
                  </a:lnTo>
                  <a:lnTo>
                    <a:pt x="333073" y="130770"/>
                  </a:lnTo>
                  <a:lnTo>
                    <a:pt x="338709" y="136456"/>
                  </a:lnTo>
                  <a:lnTo>
                    <a:pt x="338709" y="150670"/>
                  </a:lnTo>
                  <a:lnTo>
                    <a:pt x="333073" y="156355"/>
                  </a:lnTo>
                  <a:close/>
                </a:path>
                <a:path w="580390" h="342265">
                  <a:moveTo>
                    <a:pt x="189361" y="156355"/>
                  </a:moveTo>
                  <a:lnTo>
                    <a:pt x="151038" y="156355"/>
                  </a:lnTo>
                  <a:lnTo>
                    <a:pt x="139978" y="154152"/>
                  </a:lnTo>
                  <a:lnTo>
                    <a:pt x="131031" y="148111"/>
                  </a:lnTo>
                  <a:lnTo>
                    <a:pt x="125043" y="139085"/>
                  </a:lnTo>
                  <a:lnTo>
                    <a:pt x="122859" y="127927"/>
                  </a:lnTo>
                  <a:lnTo>
                    <a:pt x="122859" y="30134"/>
                  </a:lnTo>
                  <a:lnTo>
                    <a:pt x="125043" y="18975"/>
                  </a:lnTo>
                  <a:lnTo>
                    <a:pt x="131031" y="9949"/>
                  </a:lnTo>
                  <a:lnTo>
                    <a:pt x="139978" y="3908"/>
                  </a:lnTo>
                  <a:lnTo>
                    <a:pt x="151038" y="1705"/>
                  </a:lnTo>
                  <a:lnTo>
                    <a:pt x="189361" y="1705"/>
                  </a:lnTo>
                  <a:lnTo>
                    <a:pt x="200509" y="3908"/>
                  </a:lnTo>
                  <a:lnTo>
                    <a:pt x="209650" y="9949"/>
                  </a:lnTo>
                  <a:lnTo>
                    <a:pt x="215832" y="18975"/>
                  </a:lnTo>
                  <a:lnTo>
                    <a:pt x="217525" y="27291"/>
                  </a:lnTo>
                  <a:lnTo>
                    <a:pt x="149347" y="27291"/>
                  </a:lnTo>
                  <a:lnTo>
                    <a:pt x="148220" y="28428"/>
                  </a:lnTo>
                  <a:lnTo>
                    <a:pt x="148220" y="129633"/>
                  </a:lnTo>
                  <a:lnTo>
                    <a:pt x="149347" y="130770"/>
                  </a:lnTo>
                  <a:lnTo>
                    <a:pt x="217525" y="130770"/>
                  </a:lnTo>
                  <a:lnTo>
                    <a:pt x="215832" y="139085"/>
                  </a:lnTo>
                  <a:lnTo>
                    <a:pt x="209650" y="148111"/>
                  </a:lnTo>
                  <a:lnTo>
                    <a:pt x="200509" y="154152"/>
                  </a:lnTo>
                  <a:lnTo>
                    <a:pt x="189361" y="156355"/>
                  </a:lnTo>
                  <a:close/>
                </a:path>
                <a:path w="580390" h="342265">
                  <a:moveTo>
                    <a:pt x="217525" y="130770"/>
                  </a:moveTo>
                  <a:lnTo>
                    <a:pt x="191052" y="130770"/>
                  </a:lnTo>
                  <a:lnTo>
                    <a:pt x="192179" y="129633"/>
                  </a:lnTo>
                  <a:lnTo>
                    <a:pt x="192179" y="28428"/>
                  </a:lnTo>
                  <a:lnTo>
                    <a:pt x="191052" y="27291"/>
                  </a:lnTo>
                  <a:lnTo>
                    <a:pt x="217525" y="27291"/>
                  </a:lnTo>
                  <a:lnTo>
                    <a:pt x="218104" y="30134"/>
                  </a:lnTo>
                  <a:lnTo>
                    <a:pt x="218104" y="127927"/>
                  </a:lnTo>
                  <a:lnTo>
                    <a:pt x="217525" y="13077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FE2AA1A0-F521-8ABD-67AE-9E28CF18397C}"/>
                </a:ext>
              </a:extLst>
            </p:cNvPr>
            <p:cNvSpPr/>
            <p:nvPr/>
          </p:nvSpPr>
          <p:spPr>
            <a:xfrm>
              <a:off x="11299139" y="6314414"/>
              <a:ext cx="186690" cy="26034"/>
            </a:xfrm>
            <a:custGeom>
              <a:avLst/>
              <a:gdLst/>
              <a:ahLst/>
              <a:cxnLst/>
              <a:rect l="l" t="t" r="r" b="b"/>
              <a:pathLst>
                <a:path w="186690" h="26035">
                  <a:moveTo>
                    <a:pt x="74955" y="5689"/>
                  </a:moveTo>
                  <a:lnTo>
                    <a:pt x="68745" y="0"/>
                  </a:lnTo>
                  <a:lnTo>
                    <a:pt x="5626" y="0"/>
                  </a:lnTo>
                  <a:lnTo>
                    <a:pt x="0" y="5689"/>
                  </a:lnTo>
                  <a:lnTo>
                    <a:pt x="0" y="19900"/>
                  </a:lnTo>
                  <a:lnTo>
                    <a:pt x="5626" y="25590"/>
                  </a:lnTo>
                  <a:lnTo>
                    <a:pt x="61988" y="25590"/>
                  </a:lnTo>
                  <a:lnTo>
                    <a:pt x="68745" y="25590"/>
                  </a:lnTo>
                  <a:lnTo>
                    <a:pt x="74955" y="19900"/>
                  </a:lnTo>
                  <a:lnTo>
                    <a:pt x="74955" y="5689"/>
                  </a:lnTo>
                  <a:close/>
                </a:path>
                <a:path w="186690" h="26035">
                  <a:moveTo>
                    <a:pt x="186537" y="5689"/>
                  </a:moveTo>
                  <a:lnTo>
                    <a:pt x="180898" y="0"/>
                  </a:lnTo>
                  <a:lnTo>
                    <a:pt x="117779" y="0"/>
                  </a:lnTo>
                  <a:lnTo>
                    <a:pt x="112141" y="5689"/>
                  </a:lnTo>
                  <a:lnTo>
                    <a:pt x="112141" y="19900"/>
                  </a:lnTo>
                  <a:lnTo>
                    <a:pt x="117779" y="25590"/>
                  </a:lnTo>
                  <a:lnTo>
                    <a:pt x="173570" y="25590"/>
                  </a:lnTo>
                  <a:lnTo>
                    <a:pt x="180898" y="25590"/>
                  </a:lnTo>
                  <a:lnTo>
                    <a:pt x="186537" y="19900"/>
                  </a:lnTo>
                  <a:lnTo>
                    <a:pt x="186537" y="5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FC11CDB-C9F2-124F-8FA7-3FE486077033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5635260" y="729056"/>
            <a:ext cx="921478" cy="5731097"/>
          </a:xfrm>
          <a:prstGeom prst="bentConnector3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297830-A38C-7371-B87C-236BE609D21B}"/>
              </a:ext>
            </a:extLst>
          </p:cNvPr>
          <p:cNvSpPr txBox="1"/>
          <p:nvPr/>
        </p:nvSpPr>
        <p:spPr>
          <a:xfrm>
            <a:off x="4854846" y="5223315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Dashboard &amp; Visualization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E89E3B-868F-7606-2F97-5FCB415DB15D}"/>
              </a:ext>
            </a:extLst>
          </p:cNvPr>
          <p:cNvCxnSpPr>
            <a:cxnSpLocks/>
          </p:cNvCxnSpPr>
          <p:nvPr/>
        </p:nvCxnSpPr>
        <p:spPr>
          <a:xfrm>
            <a:off x="3716558" y="4603101"/>
            <a:ext cx="1685109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D4606FF-EE0D-6CCA-5544-D2E68464AF29}"/>
              </a:ext>
            </a:extLst>
          </p:cNvPr>
          <p:cNvCxnSpPr>
            <a:cxnSpLocks/>
          </p:cNvCxnSpPr>
          <p:nvPr/>
        </p:nvCxnSpPr>
        <p:spPr>
          <a:xfrm>
            <a:off x="6718672" y="4603101"/>
            <a:ext cx="15008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object 5">
            <a:extLst>
              <a:ext uri="{FF2B5EF4-FFF2-40B4-BE49-F238E27FC236}">
                <a16:creationId xmlns:a16="http://schemas.microsoft.com/office/drawing/2014/main" id="{2B3F6E61-60DC-8ED5-57B2-2CD6E33D738D}"/>
              </a:ext>
            </a:extLst>
          </p:cNvPr>
          <p:cNvGrpSpPr/>
          <p:nvPr/>
        </p:nvGrpSpPr>
        <p:grpSpPr>
          <a:xfrm>
            <a:off x="8490757" y="4145268"/>
            <a:ext cx="1069970" cy="1078047"/>
            <a:chOff x="11316190" y="3281474"/>
            <a:chExt cx="6094730" cy="6094730"/>
          </a:xfrm>
        </p:grpSpPr>
        <p:pic>
          <p:nvPicPr>
            <p:cNvPr id="56" name="object 6">
              <a:extLst>
                <a:ext uri="{FF2B5EF4-FFF2-40B4-BE49-F238E27FC236}">
                  <a16:creationId xmlns:a16="http://schemas.microsoft.com/office/drawing/2014/main" id="{9D965E16-66C8-6B14-0320-B886707022C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1325" y="6531973"/>
              <a:ext cx="2844209" cy="2832099"/>
            </a:xfrm>
            <a:prstGeom prst="rect">
              <a:avLst/>
            </a:prstGeom>
          </p:spPr>
        </p:pic>
        <p:pic>
          <p:nvPicPr>
            <p:cNvPr id="57" name="object 7">
              <a:extLst>
                <a:ext uri="{FF2B5EF4-FFF2-40B4-BE49-F238E27FC236}">
                  <a16:creationId xmlns:a16="http://schemas.microsoft.com/office/drawing/2014/main" id="{78B594D9-02FB-202B-89BB-CE53563F6B7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6190" y="3281474"/>
              <a:ext cx="6094569" cy="5485235"/>
            </a:xfrm>
            <a:prstGeom prst="rect">
              <a:avLst/>
            </a:prstGeom>
          </p:spPr>
        </p:pic>
        <p:pic>
          <p:nvPicPr>
            <p:cNvPr id="58" name="object 8">
              <a:extLst>
                <a:ext uri="{FF2B5EF4-FFF2-40B4-BE49-F238E27FC236}">
                  <a16:creationId xmlns:a16="http://schemas.microsoft.com/office/drawing/2014/main" id="{6B423D40-598D-6029-8D0E-6B0ACB02017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7114" y="8665130"/>
              <a:ext cx="203157" cy="711052"/>
            </a:xfrm>
            <a:prstGeom prst="rect">
              <a:avLst/>
            </a:prstGeom>
          </p:spPr>
        </p:pic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CBBD39E7-DD21-00E5-1010-FD874A0E26A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36589" y="8665130"/>
              <a:ext cx="203157" cy="711052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808979E-83A7-64E8-D233-3C118BC6D7FC}"/>
              </a:ext>
            </a:extLst>
          </p:cNvPr>
          <p:cNvSpPr txBox="1"/>
          <p:nvPr/>
        </p:nvSpPr>
        <p:spPr>
          <a:xfrm>
            <a:off x="7886488" y="5266527"/>
            <a:ext cx="227846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b="1" dirty="0"/>
              <a:t>Insight &amp; Decision Making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07E8A5-E722-91BB-A079-48C7424891EE}"/>
              </a:ext>
            </a:extLst>
          </p:cNvPr>
          <p:cNvSpPr/>
          <p:nvPr/>
        </p:nvSpPr>
        <p:spPr>
          <a:xfrm>
            <a:off x="7886488" y="1557495"/>
            <a:ext cx="2121674" cy="1557767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Speech Bubble: Oval 61">
            <a:extLst>
              <a:ext uri="{FF2B5EF4-FFF2-40B4-BE49-F238E27FC236}">
                <a16:creationId xmlns:a16="http://schemas.microsoft.com/office/drawing/2014/main" id="{2CEBD878-5EC5-52D6-6AE6-5D034C450CB1}"/>
              </a:ext>
            </a:extLst>
          </p:cNvPr>
          <p:cNvSpPr/>
          <p:nvPr/>
        </p:nvSpPr>
        <p:spPr>
          <a:xfrm>
            <a:off x="6913255" y="635547"/>
            <a:ext cx="1549264" cy="617324"/>
          </a:xfrm>
          <a:prstGeom prst="wedgeEllipseCallout">
            <a:avLst>
              <a:gd name="adj1" fmla="val 59592"/>
              <a:gd name="adj2" fmla="val -982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are you?</a:t>
            </a:r>
            <a:endParaRPr lang="en-ID" dirty="0"/>
          </a:p>
        </p:txBody>
      </p:sp>
      <p:pic>
        <p:nvPicPr>
          <p:cNvPr id="9" name="Graphic 8" descr="Cat with solid fill">
            <a:extLst>
              <a:ext uri="{FF2B5EF4-FFF2-40B4-BE49-F238E27FC236}">
                <a16:creationId xmlns:a16="http://schemas.microsoft.com/office/drawing/2014/main" id="{5061DA37-778C-F8D0-15CC-B99FC05B5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8546465" y="6812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1070</Words>
  <Application>Microsoft Office PowerPoint</Application>
  <PresentationFormat>Widescreen</PresentationFormat>
  <Paragraphs>271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Segoe UI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PowerPoint Presentation</vt:lpstr>
      <vt:lpstr>Pipeline</vt:lpstr>
      <vt:lpstr>PowerPoint Presentation</vt:lpstr>
      <vt:lpstr>PowerPoint Presentation</vt:lpstr>
      <vt:lpstr>Pipeline</vt:lpstr>
      <vt:lpstr>RFM Customer Segmentation</vt:lpstr>
      <vt:lpstr>RFM Customer Segmentation</vt:lpstr>
      <vt:lpstr>RFM Customer Segmentation</vt:lpstr>
      <vt:lpstr>Dataset Quick Summary</vt:lpstr>
      <vt:lpstr>PowerPoint Presentation</vt:lpstr>
      <vt:lpstr>Pipeline</vt:lpstr>
      <vt:lpstr>Business Recommendation</vt:lpstr>
      <vt:lpstr>Business 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Arya Adhy</cp:lastModifiedBy>
  <cp:revision>34</cp:revision>
  <dcterms:created xsi:type="dcterms:W3CDTF">2019-01-15T05:24:32Z</dcterms:created>
  <dcterms:modified xsi:type="dcterms:W3CDTF">2025-12-29T05:52:32Z</dcterms:modified>
</cp:coreProperties>
</file>